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28"/>
  </p:notesMasterIdLst>
  <p:handoutMasterIdLst>
    <p:handoutMasterId r:id="rId29"/>
  </p:handoutMasterIdLst>
  <p:sldIdLst>
    <p:sldId id="336" r:id="rId5"/>
    <p:sldId id="330" r:id="rId6"/>
    <p:sldId id="332" r:id="rId7"/>
    <p:sldId id="337" r:id="rId8"/>
    <p:sldId id="340" r:id="rId9"/>
    <p:sldId id="339" r:id="rId10"/>
    <p:sldId id="341" r:id="rId11"/>
    <p:sldId id="348" r:id="rId12"/>
    <p:sldId id="334" r:id="rId13"/>
    <p:sldId id="342" r:id="rId14"/>
    <p:sldId id="343" r:id="rId15"/>
    <p:sldId id="344" r:id="rId16"/>
    <p:sldId id="345" r:id="rId17"/>
    <p:sldId id="346" r:id="rId18"/>
    <p:sldId id="347" r:id="rId19"/>
    <p:sldId id="335" r:id="rId20"/>
    <p:sldId id="350" r:id="rId21"/>
    <p:sldId id="351" r:id="rId22"/>
    <p:sldId id="352" r:id="rId23"/>
    <p:sldId id="353" r:id="rId24"/>
    <p:sldId id="354" r:id="rId25"/>
    <p:sldId id="274" r:id="rId26"/>
    <p:sldId id="275"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1590AA-02B3-4ADE-F57B-86D5AB206163}" name="Jarrod Renfro" initials="JR" userId="Jarrod Renfro"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36" autoAdjust="0"/>
    <p:restoredTop sz="85169"/>
  </p:normalViewPr>
  <p:slideViewPr>
    <p:cSldViewPr snapToGrid="0" snapToObjects="1">
      <p:cViewPr varScale="1">
        <p:scale>
          <a:sx n="78" d="100"/>
          <a:sy n="78" d="100"/>
        </p:scale>
        <p:origin x="744" y="62"/>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73A4B7-5760-4634-8D7B-5C12B96603E8}" type="doc">
      <dgm:prSet loTypeId="urn:microsoft.com/office/officeart/2018/5/layout/IconLeaf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D88665-8D9E-4CEA-9C8D-7C3BE5F22E31}">
      <dgm:prSet/>
      <dgm:spPr/>
      <dgm:t>
        <a:bodyPr/>
        <a:lstStyle/>
        <a:p>
          <a:pPr>
            <a:defRPr cap="all"/>
          </a:pPr>
          <a:r>
            <a:rPr lang="en-GB" dirty="0" err="1"/>
            <a:t>Analyzing</a:t>
          </a:r>
          <a:r>
            <a:rPr lang="en-GB" dirty="0"/>
            <a:t> Exploratory Data</a:t>
          </a:r>
          <a:endParaRPr lang="en-US" dirty="0"/>
        </a:p>
      </dgm:t>
    </dgm:pt>
    <dgm:pt modelId="{5EF2084B-8F28-47D2-90ED-E7CBA0DB5E23}" type="parTrans" cxnId="{055C793E-D35D-419D-8392-7747174A35A0}">
      <dgm:prSet/>
      <dgm:spPr/>
      <dgm:t>
        <a:bodyPr/>
        <a:lstStyle/>
        <a:p>
          <a:endParaRPr lang="en-US"/>
        </a:p>
      </dgm:t>
    </dgm:pt>
    <dgm:pt modelId="{44333640-033D-43E1-92D3-CBFC7B10331D}" type="sibTrans" cxnId="{055C793E-D35D-419D-8392-7747174A35A0}">
      <dgm:prSet/>
      <dgm:spPr/>
      <dgm:t>
        <a:bodyPr/>
        <a:lstStyle/>
        <a:p>
          <a:endParaRPr lang="en-US"/>
        </a:p>
      </dgm:t>
    </dgm:pt>
    <dgm:pt modelId="{219693C4-9278-46C5-BF46-8761BA4AEBBD}">
      <dgm:prSet/>
      <dgm:spPr/>
      <dgm:t>
        <a:bodyPr/>
        <a:lstStyle/>
        <a:p>
          <a:pPr>
            <a:defRPr cap="all"/>
          </a:pPr>
          <a:r>
            <a:rPr lang="en-GB" dirty="0"/>
            <a:t>The construction of a Recommender system that utilizes collaborative filtering and supervised learning techniques.</a:t>
          </a:r>
          <a:endParaRPr lang="en-US" dirty="0"/>
        </a:p>
      </dgm:t>
    </dgm:pt>
    <dgm:pt modelId="{ED80FB28-B578-4204-9417-93CCC88EAD5F}" type="parTrans" cxnId="{68D50858-9892-47EC-9F59-C371DA0EF21B}">
      <dgm:prSet/>
      <dgm:spPr/>
      <dgm:t>
        <a:bodyPr/>
        <a:lstStyle/>
        <a:p>
          <a:endParaRPr lang="en-US"/>
        </a:p>
      </dgm:t>
    </dgm:pt>
    <dgm:pt modelId="{57A0AAC4-5E59-4DF3-974D-C80463BE6C24}" type="sibTrans" cxnId="{68D50858-9892-47EC-9F59-C371DA0EF21B}">
      <dgm:prSet/>
      <dgm:spPr/>
      <dgm:t>
        <a:bodyPr/>
        <a:lstStyle/>
        <a:p>
          <a:endParaRPr lang="en-US"/>
        </a:p>
      </dgm:t>
    </dgm:pt>
    <dgm:pt modelId="{1995ACDD-FACA-4DE2-B546-B84B6DFEDA2B}">
      <dgm:prSet/>
      <dgm:spPr/>
      <dgm:t>
        <a:bodyPr/>
        <a:lstStyle/>
        <a:p>
          <a:pPr>
            <a:defRPr cap="all"/>
          </a:pPr>
          <a:r>
            <a:rPr lang="en-GB" dirty="0"/>
            <a:t>Building Recommender system based on collaborative filtering and supervised learning</a:t>
          </a:r>
          <a:endParaRPr lang="en-US" dirty="0"/>
        </a:p>
      </dgm:t>
    </dgm:pt>
    <dgm:pt modelId="{A0BD6523-49DC-499A-B1CC-6D09E72EBED2}" type="parTrans" cxnId="{191960BB-3466-45B2-A4B6-28787BBADBE9}">
      <dgm:prSet/>
      <dgm:spPr/>
      <dgm:t>
        <a:bodyPr/>
        <a:lstStyle/>
        <a:p>
          <a:endParaRPr lang="en-US"/>
        </a:p>
      </dgm:t>
    </dgm:pt>
    <dgm:pt modelId="{9C6083D9-28B1-4178-84B0-59643E3BD132}" type="sibTrans" cxnId="{191960BB-3466-45B2-A4B6-28787BBADBE9}">
      <dgm:prSet/>
      <dgm:spPr/>
      <dgm:t>
        <a:bodyPr/>
        <a:lstStyle/>
        <a:p>
          <a:endParaRPr lang="en-US"/>
        </a:p>
      </dgm:t>
    </dgm:pt>
    <dgm:pt modelId="{685D13C4-E3A6-4E82-BE25-92DF54ACFE77}">
      <dgm:prSet/>
      <dgm:spPr/>
      <dgm:t>
        <a:bodyPr/>
        <a:lstStyle/>
        <a:p>
          <a:pPr>
            <a:defRPr cap="all"/>
          </a:pPr>
          <a:r>
            <a:rPr lang="en-GB" dirty="0"/>
            <a:t>We can attract more students and improve their learning experience by facilitating the discovery of new, captivating courses and optimizing their learning paths.</a:t>
          </a:r>
          <a:endParaRPr lang="en-US" dirty="0"/>
        </a:p>
      </dgm:t>
    </dgm:pt>
    <dgm:pt modelId="{0002FDE2-DC79-48E5-AC02-9DE8D4B53B06}" type="parTrans" cxnId="{B108E4F3-D7F8-47F4-934A-44E078D3FA2F}">
      <dgm:prSet/>
      <dgm:spPr/>
      <dgm:t>
        <a:bodyPr/>
        <a:lstStyle/>
        <a:p>
          <a:endParaRPr lang="en-US"/>
        </a:p>
      </dgm:t>
    </dgm:pt>
    <dgm:pt modelId="{AA43E461-974A-431C-8A8F-14699B50CF90}" type="sibTrans" cxnId="{B108E4F3-D7F8-47F4-934A-44E078D3FA2F}">
      <dgm:prSet/>
      <dgm:spPr/>
      <dgm:t>
        <a:bodyPr/>
        <a:lstStyle/>
        <a:p>
          <a:endParaRPr lang="en-US"/>
        </a:p>
      </dgm:t>
    </dgm:pt>
    <dgm:pt modelId="{BDB41A17-8543-4DAB-AF99-CB0731580390}">
      <dgm:prSet/>
      <dgm:spPr/>
      <dgm:t>
        <a:bodyPr/>
        <a:lstStyle/>
        <a:p>
          <a:pPr>
            <a:defRPr cap="all"/>
          </a:pPr>
          <a:r>
            <a:rPr lang="en-GB" dirty="0"/>
            <a:t>The increased usage of my recommender systems by students to engage with a wider range of courses will result in a rise in revenue for Coursera.</a:t>
          </a:r>
          <a:endParaRPr lang="en-US" dirty="0"/>
        </a:p>
      </dgm:t>
    </dgm:pt>
    <dgm:pt modelId="{B1C9A3BC-E9B0-4264-BC2D-80F8A9C88422}" type="parTrans" cxnId="{2915D929-AE83-42F4-83CD-BD942D32BA42}">
      <dgm:prSet/>
      <dgm:spPr/>
      <dgm:t>
        <a:bodyPr/>
        <a:lstStyle/>
        <a:p>
          <a:endParaRPr lang="en-US"/>
        </a:p>
      </dgm:t>
    </dgm:pt>
    <dgm:pt modelId="{4CECDCAC-2E0C-4AB2-B55D-E5E96E7305FE}" type="sibTrans" cxnId="{2915D929-AE83-42F4-83CD-BD942D32BA42}">
      <dgm:prSet/>
      <dgm:spPr/>
      <dgm:t>
        <a:bodyPr/>
        <a:lstStyle/>
        <a:p>
          <a:endParaRPr lang="en-US"/>
        </a:p>
      </dgm:t>
    </dgm:pt>
    <dgm:pt modelId="{0A3A3A0D-7926-4A44-88D1-BAE514891512}" type="pres">
      <dgm:prSet presAssocID="{3173A4B7-5760-4634-8D7B-5C12B96603E8}" presName="root" presStyleCnt="0">
        <dgm:presLayoutVars>
          <dgm:dir/>
          <dgm:resizeHandles val="exact"/>
        </dgm:presLayoutVars>
      </dgm:prSet>
      <dgm:spPr/>
    </dgm:pt>
    <dgm:pt modelId="{32A0236D-D26B-4919-A60A-8798E180341C}" type="pres">
      <dgm:prSet presAssocID="{B1D88665-8D9E-4CEA-9C8D-7C3BE5F22E31}" presName="compNode" presStyleCnt="0"/>
      <dgm:spPr/>
    </dgm:pt>
    <dgm:pt modelId="{12C52B44-F489-4394-8AB1-E6E67D7A3B3C}" type="pres">
      <dgm:prSet presAssocID="{B1D88665-8D9E-4CEA-9C8D-7C3BE5F22E31}" presName="iconBgRect" presStyleLbl="bgShp" presStyleIdx="0" presStyleCnt="5"/>
      <dgm:spPr>
        <a:prstGeom prst="round2DiagRect">
          <a:avLst>
            <a:gd name="adj1" fmla="val 29727"/>
            <a:gd name="adj2" fmla="val 0"/>
          </a:avLst>
        </a:prstGeom>
      </dgm:spPr>
    </dgm:pt>
    <dgm:pt modelId="{827DBCC7-0417-4138-88BB-A78B2CE2AFF2}" type="pres">
      <dgm:prSet presAssocID="{B1D88665-8D9E-4CEA-9C8D-7C3BE5F22E3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C54D109-6029-47C5-814D-4442771188C4}" type="pres">
      <dgm:prSet presAssocID="{B1D88665-8D9E-4CEA-9C8D-7C3BE5F22E31}" presName="spaceRect" presStyleCnt="0"/>
      <dgm:spPr/>
    </dgm:pt>
    <dgm:pt modelId="{CCCC3AA1-5DA0-4E54-B5E9-96EEB21255ED}" type="pres">
      <dgm:prSet presAssocID="{B1D88665-8D9E-4CEA-9C8D-7C3BE5F22E31}" presName="textRect" presStyleLbl="revTx" presStyleIdx="0" presStyleCnt="5">
        <dgm:presLayoutVars>
          <dgm:chMax val="1"/>
          <dgm:chPref val="1"/>
        </dgm:presLayoutVars>
      </dgm:prSet>
      <dgm:spPr/>
    </dgm:pt>
    <dgm:pt modelId="{22F36955-9A23-423E-B4EE-2C3E36A8C048}" type="pres">
      <dgm:prSet presAssocID="{44333640-033D-43E1-92D3-CBFC7B10331D}" presName="sibTrans" presStyleCnt="0"/>
      <dgm:spPr/>
    </dgm:pt>
    <dgm:pt modelId="{9903B9C0-B841-460C-848B-EAF9BBCD33FB}" type="pres">
      <dgm:prSet presAssocID="{219693C4-9278-46C5-BF46-8761BA4AEBBD}" presName="compNode" presStyleCnt="0"/>
      <dgm:spPr/>
    </dgm:pt>
    <dgm:pt modelId="{05A5869E-5ACC-45DE-8B8E-A9C6241B3616}" type="pres">
      <dgm:prSet presAssocID="{219693C4-9278-46C5-BF46-8761BA4AEBBD}" presName="iconBgRect" presStyleLbl="bgShp" presStyleIdx="1" presStyleCnt="5"/>
      <dgm:spPr>
        <a:prstGeom prst="round2DiagRect">
          <a:avLst>
            <a:gd name="adj1" fmla="val 29727"/>
            <a:gd name="adj2" fmla="val 0"/>
          </a:avLst>
        </a:prstGeom>
      </dgm:spPr>
    </dgm:pt>
    <dgm:pt modelId="{0DFAE917-956D-4BDB-8456-6817514DBB7C}" type="pres">
      <dgm:prSet presAssocID="{219693C4-9278-46C5-BF46-8761BA4AEBB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duation Cap"/>
        </a:ext>
      </dgm:extLst>
    </dgm:pt>
    <dgm:pt modelId="{92DAC620-E10B-4464-977F-F0ED27357B2E}" type="pres">
      <dgm:prSet presAssocID="{219693C4-9278-46C5-BF46-8761BA4AEBBD}" presName="spaceRect" presStyleCnt="0"/>
      <dgm:spPr/>
    </dgm:pt>
    <dgm:pt modelId="{165A7CFF-9C35-432C-BDBB-EA274D1DA72E}" type="pres">
      <dgm:prSet presAssocID="{219693C4-9278-46C5-BF46-8761BA4AEBBD}" presName="textRect" presStyleLbl="revTx" presStyleIdx="1" presStyleCnt="5">
        <dgm:presLayoutVars>
          <dgm:chMax val="1"/>
          <dgm:chPref val="1"/>
        </dgm:presLayoutVars>
      </dgm:prSet>
      <dgm:spPr/>
    </dgm:pt>
    <dgm:pt modelId="{8C344A15-E479-401C-B87E-5F532864A216}" type="pres">
      <dgm:prSet presAssocID="{57A0AAC4-5E59-4DF3-974D-C80463BE6C24}" presName="sibTrans" presStyleCnt="0"/>
      <dgm:spPr/>
    </dgm:pt>
    <dgm:pt modelId="{972E42D7-FD7C-4674-AF44-1DA5BAE274C8}" type="pres">
      <dgm:prSet presAssocID="{1995ACDD-FACA-4DE2-B546-B84B6DFEDA2B}" presName="compNode" presStyleCnt="0"/>
      <dgm:spPr/>
    </dgm:pt>
    <dgm:pt modelId="{B0C1765D-00BC-4169-8973-EFA878081586}" type="pres">
      <dgm:prSet presAssocID="{1995ACDD-FACA-4DE2-B546-B84B6DFEDA2B}" presName="iconBgRect" presStyleLbl="bgShp" presStyleIdx="2" presStyleCnt="5"/>
      <dgm:spPr>
        <a:prstGeom prst="round2DiagRect">
          <a:avLst>
            <a:gd name="adj1" fmla="val 29727"/>
            <a:gd name="adj2" fmla="val 0"/>
          </a:avLst>
        </a:prstGeom>
      </dgm:spPr>
    </dgm:pt>
    <dgm:pt modelId="{483EAB04-4F18-4E77-9E43-47187689B34D}" type="pres">
      <dgm:prSet presAssocID="{1995ACDD-FACA-4DE2-B546-B84B6DFEDA2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E73F8CE-49DA-408E-96E3-126CB8785403}" type="pres">
      <dgm:prSet presAssocID="{1995ACDD-FACA-4DE2-B546-B84B6DFEDA2B}" presName="spaceRect" presStyleCnt="0"/>
      <dgm:spPr/>
    </dgm:pt>
    <dgm:pt modelId="{408B7351-3384-472F-B81D-B41CE922ABC1}" type="pres">
      <dgm:prSet presAssocID="{1995ACDD-FACA-4DE2-B546-B84B6DFEDA2B}" presName="textRect" presStyleLbl="revTx" presStyleIdx="2" presStyleCnt="5">
        <dgm:presLayoutVars>
          <dgm:chMax val="1"/>
          <dgm:chPref val="1"/>
        </dgm:presLayoutVars>
      </dgm:prSet>
      <dgm:spPr/>
    </dgm:pt>
    <dgm:pt modelId="{3738018C-7D7F-429D-92F1-10389EA0D0EC}" type="pres">
      <dgm:prSet presAssocID="{9C6083D9-28B1-4178-84B0-59643E3BD132}" presName="sibTrans" presStyleCnt="0"/>
      <dgm:spPr/>
    </dgm:pt>
    <dgm:pt modelId="{839A3485-2028-4939-A535-8EFFA39D89AD}" type="pres">
      <dgm:prSet presAssocID="{685D13C4-E3A6-4E82-BE25-92DF54ACFE77}" presName="compNode" presStyleCnt="0"/>
      <dgm:spPr/>
    </dgm:pt>
    <dgm:pt modelId="{8F8FDFB7-9C4C-473E-9463-1D3BF3B37A0D}" type="pres">
      <dgm:prSet presAssocID="{685D13C4-E3A6-4E82-BE25-92DF54ACFE77}" presName="iconBgRect" presStyleLbl="bgShp" presStyleIdx="3" presStyleCnt="5"/>
      <dgm:spPr>
        <a:prstGeom prst="round2DiagRect">
          <a:avLst>
            <a:gd name="adj1" fmla="val 29727"/>
            <a:gd name="adj2" fmla="val 0"/>
          </a:avLst>
        </a:prstGeom>
      </dgm:spPr>
    </dgm:pt>
    <dgm:pt modelId="{F8E467FF-4BB8-4F5B-BFEE-99E2728835AA}" type="pres">
      <dgm:prSet presAssocID="{685D13C4-E3A6-4E82-BE25-92DF54ACFE7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assroom"/>
        </a:ext>
      </dgm:extLst>
    </dgm:pt>
    <dgm:pt modelId="{95316AF7-3F69-4D25-BC3E-7701ED6354F1}" type="pres">
      <dgm:prSet presAssocID="{685D13C4-E3A6-4E82-BE25-92DF54ACFE77}" presName="spaceRect" presStyleCnt="0"/>
      <dgm:spPr/>
    </dgm:pt>
    <dgm:pt modelId="{1540A153-2DD4-4EFC-8C12-F93B445834F6}" type="pres">
      <dgm:prSet presAssocID="{685D13C4-E3A6-4E82-BE25-92DF54ACFE77}" presName="textRect" presStyleLbl="revTx" presStyleIdx="3" presStyleCnt="5">
        <dgm:presLayoutVars>
          <dgm:chMax val="1"/>
          <dgm:chPref val="1"/>
        </dgm:presLayoutVars>
      </dgm:prSet>
      <dgm:spPr/>
    </dgm:pt>
    <dgm:pt modelId="{58BEDE62-E07F-48D0-B618-0F28DBBB5E17}" type="pres">
      <dgm:prSet presAssocID="{AA43E461-974A-431C-8A8F-14699B50CF90}" presName="sibTrans" presStyleCnt="0"/>
      <dgm:spPr/>
    </dgm:pt>
    <dgm:pt modelId="{8E007818-E888-485A-81B3-BDA83C896117}" type="pres">
      <dgm:prSet presAssocID="{BDB41A17-8543-4DAB-AF99-CB0731580390}" presName="compNode" presStyleCnt="0"/>
      <dgm:spPr/>
    </dgm:pt>
    <dgm:pt modelId="{F623947E-EB23-492E-9531-B51B8A9389C7}" type="pres">
      <dgm:prSet presAssocID="{BDB41A17-8543-4DAB-AF99-CB0731580390}" presName="iconBgRect" presStyleLbl="bgShp" presStyleIdx="4" presStyleCnt="5"/>
      <dgm:spPr>
        <a:prstGeom prst="round2DiagRect">
          <a:avLst>
            <a:gd name="adj1" fmla="val 29727"/>
            <a:gd name="adj2" fmla="val 0"/>
          </a:avLst>
        </a:prstGeom>
      </dgm:spPr>
    </dgm:pt>
    <dgm:pt modelId="{5F2A5E58-27C2-4520-93F4-60022298D69F}" type="pres">
      <dgm:prSet presAssocID="{BDB41A17-8543-4DAB-AF99-CB073158039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3B14DD32-47CF-4745-A71E-A825306A9033}" type="pres">
      <dgm:prSet presAssocID="{BDB41A17-8543-4DAB-AF99-CB0731580390}" presName="spaceRect" presStyleCnt="0"/>
      <dgm:spPr/>
    </dgm:pt>
    <dgm:pt modelId="{96C5D4A4-1E8D-49E9-9623-D954770B6AD7}" type="pres">
      <dgm:prSet presAssocID="{BDB41A17-8543-4DAB-AF99-CB0731580390}" presName="textRect" presStyleLbl="revTx" presStyleIdx="4" presStyleCnt="5">
        <dgm:presLayoutVars>
          <dgm:chMax val="1"/>
          <dgm:chPref val="1"/>
        </dgm:presLayoutVars>
      </dgm:prSet>
      <dgm:spPr/>
    </dgm:pt>
  </dgm:ptLst>
  <dgm:cxnLst>
    <dgm:cxn modelId="{6F543907-236B-413E-9449-3931BF458C19}" type="presOf" srcId="{685D13C4-E3A6-4E82-BE25-92DF54ACFE77}" destId="{1540A153-2DD4-4EFC-8C12-F93B445834F6}" srcOrd="0" destOrd="0" presId="urn:microsoft.com/office/officeart/2018/5/layout/IconLeafLabelList"/>
    <dgm:cxn modelId="{3FBBF619-0A9B-48B7-9EBC-6B9311F26ACC}" type="presOf" srcId="{219693C4-9278-46C5-BF46-8761BA4AEBBD}" destId="{165A7CFF-9C35-432C-BDBB-EA274D1DA72E}" srcOrd="0" destOrd="0" presId="urn:microsoft.com/office/officeart/2018/5/layout/IconLeafLabelList"/>
    <dgm:cxn modelId="{2915D929-AE83-42F4-83CD-BD942D32BA42}" srcId="{3173A4B7-5760-4634-8D7B-5C12B96603E8}" destId="{BDB41A17-8543-4DAB-AF99-CB0731580390}" srcOrd="4" destOrd="0" parTransId="{B1C9A3BC-E9B0-4264-BC2D-80F8A9C88422}" sibTransId="{4CECDCAC-2E0C-4AB2-B55D-E5E96E7305FE}"/>
    <dgm:cxn modelId="{055C793E-D35D-419D-8392-7747174A35A0}" srcId="{3173A4B7-5760-4634-8D7B-5C12B96603E8}" destId="{B1D88665-8D9E-4CEA-9C8D-7C3BE5F22E31}" srcOrd="0" destOrd="0" parTransId="{5EF2084B-8F28-47D2-90ED-E7CBA0DB5E23}" sibTransId="{44333640-033D-43E1-92D3-CBFC7B10331D}"/>
    <dgm:cxn modelId="{37E7063F-D28F-4536-8606-F25CE1AF061D}" type="presOf" srcId="{1995ACDD-FACA-4DE2-B546-B84B6DFEDA2B}" destId="{408B7351-3384-472F-B81D-B41CE922ABC1}" srcOrd="0" destOrd="0" presId="urn:microsoft.com/office/officeart/2018/5/layout/IconLeafLabelList"/>
    <dgm:cxn modelId="{B1DBEA51-A875-4A63-ABDA-B405F1CEF8E6}" type="presOf" srcId="{3173A4B7-5760-4634-8D7B-5C12B96603E8}" destId="{0A3A3A0D-7926-4A44-88D1-BAE514891512}" srcOrd="0" destOrd="0" presId="urn:microsoft.com/office/officeart/2018/5/layout/IconLeafLabelList"/>
    <dgm:cxn modelId="{68D50858-9892-47EC-9F59-C371DA0EF21B}" srcId="{3173A4B7-5760-4634-8D7B-5C12B96603E8}" destId="{219693C4-9278-46C5-BF46-8761BA4AEBBD}" srcOrd="1" destOrd="0" parTransId="{ED80FB28-B578-4204-9417-93CCC88EAD5F}" sibTransId="{57A0AAC4-5E59-4DF3-974D-C80463BE6C24}"/>
    <dgm:cxn modelId="{62F9749F-4380-4D22-99F4-75091F03339B}" type="presOf" srcId="{BDB41A17-8543-4DAB-AF99-CB0731580390}" destId="{96C5D4A4-1E8D-49E9-9623-D954770B6AD7}" srcOrd="0" destOrd="0" presId="urn:microsoft.com/office/officeart/2018/5/layout/IconLeafLabelList"/>
    <dgm:cxn modelId="{765A7EA2-951D-444B-8ABB-E4911D6830CE}" type="presOf" srcId="{B1D88665-8D9E-4CEA-9C8D-7C3BE5F22E31}" destId="{CCCC3AA1-5DA0-4E54-B5E9-96EEB21255ED}" srcOrd="0" destOrd="0" presId="urn:microsoft.com/office/officeart/2018/5/layout/IconLeafLabelList"/>
    <dgm:cxn modelId="{191960BB-3466-45B2-A4B6-28787BBADBE9}" srcId="{3173A4B7-5760-4634-8D7B-5C12B96603E8}" destId="{1995ACDD-FACA-4DE2-B546-B84B6DFEDA2B}" srcOrd="2" destOrd="0" parTransId="{A0BD6523-49DC-499A-B1CC-6D09E72EBED2}" sibTransId="{9C6083D9-28B1-4178-84B0-59643E3BD132}"/>
    <dgm:cxn modelId="{B108E4F3-D7F8-47F4-934A-44E078D3FA2F}" srcId="{3173A4B7-5760-4634-8D7B-5C12B96603E8}" destId="{685D13C4-E3A6-4E82-BE25-92DF54ACFE77}" srcOrd="3" destOrd="0" parTransId="{0002FDE2-DC79-48E5-AC02-9DE8D4B53B06}" sibTransId="{AA43E461-974A-431C-8A8F-14699B50CF90}"/>
    <dgm:cxn modelId="{9D487442-082D-43CC-A30B-659D1358B5F2}" type="presParOf" srcId="{0A3A3A0D-7926-4A44-88D1-BAE514891512}" destId="{32A0236D-D26B-4919-A60A-8798E180341C}" srcOrd="0" destOrd="0" presId="urn:microsoft.com/office/officeart/2018/5/layout/IconLeafLabelList"/>
    <dgm:cxn modelId="{4C9FBFEB-5C12-4C1D-B046-20A3155A201A}" type="presParOf" srcId="{32A0236D-D26B-4919-A60A-8798E180341C}" destId="{12C52B44-F489-4394-8AB1-E6E67D7A3B3C}" srcOrd="0" destOrd="0" presId="urn:microsoft.com/office/officeart/2018/5/layout/IconLeafLabelList"/>
    <dgm:cxn modelId="{055A8B1D-8816-4149-B3DC-1597DF1A0613}" type="presParOf" srcId="{32A0236D-D26B-4919-A60A-8798E180341C}" destId="{827DBCC7-0417-4138-88BB-A78B2CE2AFF2}" srcOrd="1" destOrd="0" presId="urn:microsoft.com/office/officeart/2018/5/layout/IconLeafLabelList"/>
    <dgm:cxn modelId="{AC898314-629C-4302-A2B4-92432C334839}" type="presParOf" srcId="{32A0236D-D26B-4919-A60A-8798E180341C}" destId="{CC54D109-6029-47C5-814D-4442771188C4}" srcOrd="2" destOrd="0" presId="urn:microsoft.com/office/officeart/2018/5/layout/IconLeafLabelList"/>
    <dgm:cxn modelId="{74685BA1-A7CD-41AF-B78A-D92C3C220301}" type="presParOf" srcId="{32A0236D-D26B-4919-A60A-8798E180341C}" destId="{CCCC3AA1-5DA0-4E54-B5E9-96EEB21255ED}" srcOrd="3" destOrd="0" presId="urn:microsoft.com/office/officeart/2018/5/layout/IconLeafLabelList"/>
    <dgm:cxn modelId="{DD363B13-E3FE-4BB5-943F-25EE4F5D5B8C}" type="presParOf" srcId="{0A3A3A0D-7926-4A44-88D1-BAE514891512}" destId="{22F36955-9A23-423E-B4EE-2C3E36A8C048}" srcOrd="1" destOrd="0" presId="urn:microsoft.com/office/officeart/2018/5/layout/IconLeafLabelList"/>
    <dgm:cxn modelId="{6EC42953-5723-4168-A488-58F1B81C5EDB}" type="presParOf" srcId="{0A3A3A0D-7926-4A44-88D1-BAE514891512}" destId="{9903B9C0-B841-460C-848B-EAF9BBCD33FB}" srcOrd="2" destOrd="0" presId="urn:microsoft.com/office/officeart/2018/5/layout/IconLeafLabelList"/>
    <dgm:cxn modelId="{44FCB84E-D70E-44B3-9E66-DB83A6CEFCE8}" type="presParOf" srcId="{9903B9C0-B841-460C-848B-EAF9BBCD33FB}" destId="{05A5869E-5ACC-45DE-8B8E-A9C6241B3616}" srcOrd="0" destOrd="0" presId="urn:microsoft.com/office/officeart/2018/5/layout/IconLeafLabelList"/>
    <dgm:cxn modelId="{23D7C4E6-9518-45AD-A93C-FB193962B29C}" type="presParOf" srcId="{9903B9C0-B841-460C-848B-EAF9BBCD33FB}" destId="{0DFAE917-956D-4BDB-8456-6817514DBB7C}" srcOrd="1" destOrd="0" presId="urn:microsoft.com/office/officeart/2018/5/layout/IconLeafLabelList"/>
    <dgm:cxn modelId="{992168AD-8326-4E78-91B4-AB6DA41D3C1C}" type="presParOf" srcId="{9903B9C0-B841-460C-848B-EAF9BBCD33FB}" destId="{92DAC620-E10B-4464-977F-F0ED27357B2E}" srcOrd="2" destOrd="0" presId="urn:microsoft.com/office/officeart/2018/5/layout/IconLeafLabelList"/>
    <dgm:cxn modelId="{51E9DF2D-B48E-41B1-8992-F05614701E4D}" type="presParOf" srcId="{9903B9C0-B841-460C-848B-EAF9BBCD33FB}" destId="{165A7CFF-9C35-432C-BDBB-EA274D1DA72E}" srcOrd="3" destOrd="0" presId="urn:microsoft.com/office/officeart/2018/5/layout/IconLeafLabelList"/>
    <dgm:cxn modelId="{D2A23221-AE20-4379-9CF7-66550B19E585}" type="presParOf" srcId="{0A3A3A0D-7926-4A44-88D1-BAE514891512}" destId="{8C344A15-E479-401C-B87E-5F532864A216}" srcOrd="3" destOrd="0" presId="urn:microsoft.com/office/officeart/2018/5/layout/IconLeafLabelList"/>
    <dgm:cxn modelId="{D471D578-1CA3-4999-9194-6CBC3B352BF8}" type="presParOf" srcId="{0A3A3A0D-7926-4A44-88D1-BAE514891512}" destId="{972E42D7-FD7C-4674-AF44-1DA5BAE274C8}" srcOrd="4" destOrd="0" presId="urn:microsoft.com/office/officeart/2018/5/layout/IconLeafLabelList"/>
    <dgm:cxn modelId="{03245467-605C-45CE-A566-6E71CD3C17D0}" type="presParOf" srcId="{972E42D7-FD7C-4674-AF44-1DA5BAE274C8}" destId="{B0C1765D-00BC-4169-8973-EFA878081586}" srcOrd="0" destOrd="0" presId="urn:microsoft.com/office/officeart/2018/5/layout/IconLeafLabelList"/>
    <dgm:cxn modelId="{DA14EA3C-1836-4779-A129-39F44C06966C}" type="presParOf" srcId="{972E42D7-FD7C-4674-AF44-1DA5BAE274C8}" destId="{483EAB04-4F18-4E77-9E43-47187689B34D}" srcOrd="1" destOrd="0" presId="urn:microsoft.com/office/officeart/2018/5/layout/IconLeafLabelList"/>
    <dgm:cxn modelId="{3BA1ED23-B8EE-4873-A6E3-439B05BD8A35}" type="presParOf" srcId="{972E42D7-FD7C-4674-AF44-1DA5BAE274C8}" destId="{8E73F8CE-49DA-408E-96E3-126CB8785403}" srcOrd="2" destOrd="0" presId="urn:microsoft.com/office/officeart/2018/5/layout/IconLeafLabelList"/>
    <dgm:cxn modelId="{54937BCD-216D-4613-8272-0AF2173CA403}" type="presParOf" srcId="{972E42D7-FD7C-4674-AF44-1DA5BAE274C8}" destId="{408B7351-3384-472F-B81D-B41CE922ABC1}" srcOrd="3" destOrd="0" presId="urn:microsoft.com/office/officeart/2018/5/layout/IconLeafLabelList"/>
    <dgm:cxn modelId="{154DD3CA-E669-426D-9E90-F252E6D5DF37}" type="presParOf" srcId="{0A3A3A0D-7926-4A44-88D1-BAE514891512}" destId="{3738018C-7D7F-429D-92F1-10389EA0D0EC}" srcOrd="5" destOrd="0" presId="urn:microsoft.com/office/officeart/2018/5/layout/IconLeafLabelList"/>
    <dgm:cxn modelId="{CACD2429-0E33-4D8E-A749-7ACB90F01E71}" type="presParOf" srcId="{0A3A3A0D-7926-4A44-88D1-BAE514891512}" destId="{839A3485-2028-4939-A535-8EFFA39D89AD}" srcOrd="6" destOrd="0" presId="urn:microsoft.com/office/officeart/2018/5/layout/IconLeafLabelList"/>
    <dgm:cxn modelId="{365881CA-1246-4490-8CB8-B7302DE79EEF}" type="presParOf" srcId="{839A3485-2028-4939-A535-8EFFA39D89AD}" destId="{8F8FDFB7-9C4C-473E-9463-1D3BF3B37A0D}" srcOrd="0" destOrd="0" presId="urn:microsoft.com/office/officeart/2018/5/layout/IconLeafLabelList"/>
    <dgm:cxn modelId="{8B977C89-AC1A-43EF-BE31-FE571EECB82C}" type="presParOf" srcId="{839A3485-2028-4939-A535-8EFFA39D89AD}" destId="{F8E467FF-4BB8-4F5B-BFEE-99E2728835AA}" srcOrd="1" destOrd="0" presId="urn:microsoft.com/office/officeart/2018/5/layout/IconLeafLabelList"/>
    <dgm:cxn modelId="{1C22E378-EFAD-4AA6-829B-BCE5E5B82DD9}" type="presParOf" srcId="{839A3485-2028-4939-A535-8EFFA39D89AD}" destId="{95316AF7-3F69-4D25-BC3E-7701ED6354F1}" srcOrd="2" destOrd="0" presId="urn:microsoft.com/office/officeart/2018/5/layout/IconLeafLabelList"/>
    <dgm:cxn modelId="{48788F28-384F-4FE1-8375-D03B7BF5C467}" type="presParOf" srcId="{839A3485-2028-4939-A535-8EFFA39D89AD}" destId="{1540A153-2DD4-4EFC-8C12-F93B445834F6}" srcOrd="3" destOrd="0" presId="urn:microsoft.com/office/officeart/2018/5/layout/IconLeafLabelList"/>
    <dgm:cxn modelId="{E3C9CB88-693B-4FCD-A870-CC5D56B0147E}" type="presParOf" srcId="{0A3A3A0D-7926-4A44-88D1-BAE514891512}" destId="{58BEDE62-E07F-48D0-B618-0F28DBBB5E17}" srcOrd="7" destOrd="0" presId="urn:microsoft.com/office/officeart/2018/5/layout/IconLeafLabelList"/>
    <dgm:cxn modelId="{5CAC0CD0-552E-45B5-9465-E1E0F078E3B0}" type="presParOf" srcId="{0A3A3A0D-7926-4A44-88D1-BAE514891512}" destId="{8E007818-E888-485A-81B3-BDA83C896117}" srcOrd="8" destOrd="0" presId="urn:microsoft.com/office/officeart/2018/5/layout/IconLeafLabelList"/>
    <dgm:cxn modelId="{44E8821A-1604-4767-AA81-951102D9578A}" type="presParOf" srcId="{8E007818-E888-485A-81B3-BDA83C896117}" destId="{F623947E-EB23-492E-9531-B51B8A9389C7}" srcOrd="0" destOrd="0" presId="urn:microsoft.com/office/officeart/2018/5/layout/IconLeafLabelList"/>
    <dgm:cxn modelId="{80434464-2894-4DB3-ACCB-BC48E2BB1842}" type="presParOf" srcId="{8E007818-E888-485A-81B3-BDA83C896117}" destId="{5F2A5E58-27C2-4520-93F4-60022298D69F}" srcOrd="1" destOrd="0" presId="urn:microsoft.com/office/officeart/2018/5/layout/IconLeafLabelList"/>
    <dgm:cxn modelId="{C56FB5B9-293D-40A3-A429-2B982D1FBCA7}" type="presParOf" srcId="{8E007818-E888-485A-81B3-BDA83C896117}" destId="{3B14DD32-47CF-4745-A71E-A825306A9033}" srcOrd="2" destOrd="0" presId="urn:microsoft.com/office/officeart/2018/5/layout/IconLeafLabelList"/>
    <dgm:cxn modelId="{BBA2F09C-7579-4715-B8DA-F7A41DBD7FDC}" type="presParOf" srcId="{8E007818-E888-485A-81B3-BDA83C896117}" destId="{96C5D4A4-1E8D-49E9-9623-D954770B6AD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C52B44-F489-4394-8AB1-E6E67D7A3B3C}">
      <dsp:nvSpPr>
        <dsp:cNvPr id="0" name=""/>
        <dsp:cNvSpPr/>
      </dsp:nvSpPr>
      <dsp:spPr>
        <a:xfrm>
          <a:off x="924743" y="84043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7DBCC7-0417-4138-88BB-A78B2CE2AFF2}">
      <dsp:nvSpPr>
        <dsp:cNvPr id="0" name=""/>
        <dsp:cNvSpPr/>
      </dsp:nvSpPr>
      <dsp:spPr>
        <a:xfrm>
          <a:off x="1158743" y="1074434"/>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CC3AA1-5DA0-4E54-B5E9-96EEB21255ED}">
      <dsp:nvSpPr>
        <dsp:cNvPr id="0" name=""/>
        <dsp:cNvSpPr/>
      </dsp:nvSpPr>
      <dsp:spPr>
        <a:xfrm>
          <a:off x="573743" y="2280434"/>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err="1"/>
            <a:t>Analyzing</a:t>
          </a:r>
          <a:r>
            <a:rPr lang="en-GB" sz="1100" kern="1200" dirty="0"/>
            <a:t> Exploratory Data</a:t>
          </a:r>
          <a:endParaRPr lang="en-US" sz="1100" kern="1200" dirty="0"/>
        </a:p>
      </dsp:txBody>
      <dsp:txXfrm>
        <a:off x="573743" y="2280434"/>
        <a:ext cx="1800000" cy="1230468"/>
      </dsp:txXfrm>
    </dsp:sp>
    <dsp:sp modelId="{05A5869E-5ACC-45DE-8B8E-A9C6241B3616}">
      <dsp:nvSpPr>
        <dsp:cNvPr id="0" name=""/>
        <dsp:cNvSpPr/>
      </dsp:nvSpPr>
      <dsp:spPr>
        <a:xfrm>
          <a:off x="3039743" y="84043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FAE917-956D-4BDB-8456-6817514DBB7C}">
      <dsp:nvSpPr>
        <dsp:cNvPr id="0" name=""/>
        <dsp:cNvSpPr/>
      </dsp:nvSpPr>
      <dsp:spPr>
        <a:xfrm>
          <a:off x="3273743" y="107443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A7CFF-9C35-432C-BDBB-EA274D1DA72E}">
      <dsp:nvSpPr>
        <dsp:cNvPr id="0" name=""/>
        <dsp:cNvSpPr/>
      </dsp:nvSpPr>
      <dsp:spPr>
        <a:xfrm>
          <a:off x="2688743" y="2280434"/>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The construction of a Recommender system that utilizes collaborative filtering and supervised learning techniques.</a:t>
          </a:r>
          <a:endParaRPr lang="en-US" sz="1100" kern="1200" dirty="0"/>
        </a:p>
      </dsp:txBody>
      <dsp:txXfrm>
        <a:off x="2688743" y="2280434"/>
        <a:ext cx="1800000" cy="1230468"/>
      </dsp:txXfrm>
    </dsp:sp>
    <dsp:sp modelId="{B0C1765D-00BC-4169-8973-EFA878081586}">
      <dsp:nvSpPr>
        <dsp:cNvPr id="0" name=""/>
        <dsp:cNvSpPr/>
      </dsp:nvSpPr>
      <dsp:spPr>
        <a:xfrm>
          <a:off x="5154743" y="84043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3EAB04-4F18-4E77-9E43-47187689B34D}">
      <dsp:nvSpPr>
        <dsp:cNvPr id="0" name=""/>
        <dsp:cNvSpPr/>
      </dsp:nvSpPr>
      <dsp:spPr>
        <a:xfrm>
          <a:off x="5388743" y="107443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8B7351-3384-472F-B81D-B41CE922ABC1}">
      <dsp:nvSpPr>
        <dsp:cNvPr id="0" name=""/>
        <dsp:cNvSpPr/>
      </dsp:nvSpPr>
      <dsp:spPr>
        <a:xfrm>
          <a:off x="4803743" y="2280434"/>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Building Recommender system based on collaborative filtering and supervised learning</a:t>
          </a:r>
          <a:endParaRPr lang="en-US" sz="1100" kern="1200" dirty="0"/>
        </a:p>
      </dsp:txBody>
      <dsp:txXfrm>
        <a:off x="4803743" y="2280434"/>
        <a:ext cx="1800000" cy="1230468"/>
      </dsp:txXfrm>
    </dsp:sp>
    <dsp:sp modelId="{8F8FDFB7-9C4C-473E-9463-1D3BF3B37A0D}">
      <dsp:nvSpPr>
        <dsp:cNvPr id="0" name=""/>
        <dsp:cNvSpPr/>
      </dsp:nvSpPr>
      <dsp:spPr>
        <a:xfrm>
          <a:off x="7269743" y="84043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E467FF-4BB8-4F5B-BFEE-99E2728835AA}">
      <dsp:nvSpPr>
        <dsp:cNvPr id="0" name=""/>
        <dsp:cNvSpPr/>
      </dsp:nvSpPr>
      <dsp:spPr>
        <a:xfrm>
          <a:off x="7503743" y="107443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0A153-2DD4-4EFC-8C12-F93B445834F6}">
      <dsp:nvSpPr>
        <dsp:cNvPr id="0" name=""/>
        <dsp:cNvSpPr/>
      </dsp:nvSpPr>
      <dsp:spPr>
        <a:xfrm>
          <a:off x="6918743" y="2280434"/>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We can attract more students and improve their learning experience by facilitating the discovery of new, captivating courses and optimizing their learning paths.</a:t>
          </a:r>
          <a:endParaRPr lang="en-US" sz="1100" kern="1200" dirty="0"/>
        </a:p>
      </dsp:txBody>
      <dsp:txXfrm>
        <a:off x="6918743" y="2280434"/>
        <a:ext cx="1800000" cy="1230468"/>
      </dsp:txXfrm>
    </dsp:sp>
    <dsp:sp modelId="{F623947E-EB23-492E-9531-B51B8A9389C7}">
      <dsp:nvSpPr>
        <dsp:cNvPr id="0" name=""/>
        <dsp:cNvSpPr/>
      </dsp:nvSpPr>
      <dsp:spPr>
        <a:xfrm>
          <a:off x="9384743" y="840434"/>
          <a:ext cx="1098000" cy="1098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A5E58-27C2-4520-93F4-60022298D69F}">
      <dsp:nvSpPr>
        <dsp:cNvPr id="0" name=""/>
        <dsp:cNvSpPr/>
      </dsp:nvSpPr>
      <dsp:spPr>
        <a:xfrm>
          <a:off x="9618743" y="107443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C5D4A4-1E8D-49E9-9623-D954770B6AD7}">
      <dsp:nvSpPr>
        <dsp:cNvPr id="0" name=""/>
        <dsp:cNvSpPr/>
      </dsp:nvSpPr>
      <dsp:spPr>
        <a:xfrm>
          <a:off x="9033743" y="2280434"/>
          <a:ext cx="1800000" cy="123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dirty="0"/>
            <a:t>The increased usage of my recommender systems by students to engage with a wider range of courses will result in a rise in revenue for Coursera.</a:t>
          </a:r>
          <a:endParaRPr lang="en-US" sz="1100" kern="1200" dirty="0"/>
        </a:p>
      </dsp:txBody>
      <dsp:txXfrm>
        <a:off x="9033743" y="2280434"/>
        <a:ext cx="1800000" cy="1230468"/>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418124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46031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mboccenti/Recommender_system_project" TargetMode="External"/><Relationship Id="rId4" Type="http://schemas.openxmlformats.org/officeDocument/2006/relationships/hyperlink" Target="https://www.coursera.org/professional-certificates/ibm-machine-learnin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BCBB462-34C3-D144-9620-F611A0964A6F}"/>
              </a:ext>
            </a:extLst>
          </p:cNvPr>
          <p:cNvGrpSpPr/>
          <p:nvPr/>
        </p:nvGrpSpPr>
        <p:grpSpPr>
          <a:xfrm>
            <a:off x="5871412" y="3820167"/>
            <a:ext cx="6118575" cy="2838753"/>
            <a:chOff x="5136802" y="3703860"/>
            <a:chExt cx="6118575" cy="2838753"/>
          </a:xfrm>
        </p:grpSpPr>
        <p:pic>
          <p:nvPicPr>
            <p:cNvPr id="4" name="Picture 3">
              <a:extLst>
                <a:ext uri="{FF2B5EF4-FFF2-40B4-BE49-F238E27FC236}">
                  <a16:creationId xmlns:a16="http://schemas.microsoft.com/office/drawing/2014/main" id="{522F046B-F6EE-4E47-8C57-F6A6A097D297}"/>
                </a:ext>
              </a:extLst>
            </p:cNvPr>
            <p:cNvPicPr>
              <a:picLocks noChangeAspect="1"/>
            </p:cNvPicPr>
            <p:nvPr/>
          </p:nvPicPr>
          <p:blipFill>
            <a:blip r:embed="rId3"/>
            <a:stretch>
              <a:fillRect/>
            </a:stretch>
          </p:blipFill>
          <p:spPr>
            <a:xfrm>
              <a:off x="5136802" y="3703860"/>
              <a:ext cx="4612478" cy="283875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8" name="Straight Arrow Connector 7">
              <a:extLst>
                <a:ext uri="{FF2B5EF4-FFF2-40B4-BE49-F238E27FC236}">
                  <a16:creationId xmlns:a16="http://schemas.microsoft.com/office/drawing/2014/main" id="{284E1D9B-0FCE-1D41-A7A6-A153308B8FAB}"/>
                </a:ext>
              </a:extLst>
            </p:cNvPr>
            <p:cNvCxnSpPr>
              <a:cxnSpLocks/>
            </p:cNvCxnSpPr>
            <p:nvPr/>
          </p:nvCxnSpPr>
          <p:spPr>
            <a:xfrm>
              <a:off x="9872146" y="5166220"/>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B6D164AC-71BC-794A-89DA-C74C9525C3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57954" y="4527982"/>
              <a:ext cx="497423" cy="514575"/>
            </a:xfrm>
            <a:prstGeom prst="rect">
              <a:avLst/>
            </a:prstGeom>
          </p:spPr>
        </p:pic>
      </p:grpSp>
      <p:sp>
        <p:nvSpPr>
          <p:cNvPr id="2" name="TextBox 1">
            <a:extLst>
              <a:ext uri="{FF2B5EF4-FFF2-40B4-BE49-F238E27FC236}">
                <a16:creationId xmlns:a16="http://schemas.microsoft.com/office/drawing/2014/main" id="{0B08AF69-4D62-3045-9FEF-6800D771C946}"/>
              </a:ext>
            </a:extLst>
          </p:cNvPr>
          <p:cNvSpPr txBox="1"/>
          <p:nvPr/>
        </p:nvSpPr>
        <p:spPr>
          <a:xfrm>
            <a:off x="1251284" y="2767280"/>
            <a:ext cx="10241280" cy="1323439"/>
          </a:xfrm>
          <a:prstGeom prst="rect">
            <a:avLst/>
          </a:prstGeom>
          <a:solidFill>
            <a:schemeClr val="bg1">
              <a:alpha val="86117"/>
            </a:schemeClr>
          </a:solidFill>
        </p:spPr>
        <p:txBody>
          <a:bodyPr wrap="square" rtlCol="0">
            <a:spAutoFit/>
          </a:bodyPr>
          <a:lstStyle/>
          <a:p>
            <a:r>
              <a:rPr lang="en-US" sz="4000" dirty="0">
                <a:latin typeface="Abadi" panose="020B0604020104020204" pitchFamily="34" charset="0"/>
              </a:rPr>
              <a:t>Build a Personalized Online Course Recommender System with Machine Learning</a:t>
            </a:r>
          </a:p>
        </p:txBody>
      </p:sp>
      <p:sp>
        <p:nvSpPr>
          <p:cNvPr id="3" name="TextBox 2">
            <a:extLst>
              <a:ext uri="{FF2B5EF4-FFF2-40B4-BE49-F238E27FC236}">
                <a16:creationId xmlns:a16="http://schemas.microsoft.com/office/drawing/2014/main" id="{68217B24-331B-5040-859E-22982B3A88DA}"/>
              </a:ext>
            </a:extLst>
          </p:cNvPr>
          <p:cNvSpPr txBox="1"/>
          <p:nvPr/>
        </p:nvSpPr>
        <p:spPr>
          <a:xfrm>
            <a:off x="1251284" y="4166431"/>
            <a:ext cx="2514600" cy="830997"/>
          </a:xfrm>
          <a:prstGeom prst="rect">
            <a:avLst/>
          </a:prstGeom>
          <a:noFill/>
        </p:spPr>
        <p:txBody>
          <a:bodyPr wrap="square" lIns="91440" tIns="45720" rIns="91440" bIns="45720" rtlCol="0" anchor="t">
            <a:spAutoFit/>
          </a:bodyPr>
          <a:lstStyle/>
          <a:p>
            <a:r>
              <a:rPr lang="en-US" sz="2400" dirty="0">
                <a:latin typeface="Abadi"/>
                <a:ea typeface="SF Pro" pitchFamily="2" charset="0"/>
                <a:cs typeface="SF Pro" pitchFamily="2" charset="0"/>
              </a:rPr>
              <a:t>Nikhil Sharma</a:t>
            </a:r>
          </a:p>
          <a:p>
            <a:r>
              <a:rPr lang="en-US" sz="2400" dirty="0">
                <a:latin typeface="Abadi" panose="020B0604020104020204" pitchFamily="34" charset="0"/>
                <a:ea typeface="SF Pro" pitchFamily="2" charset="0"/>
                <a:cs typeface="SF Pro" pitchFamily="2" charset="0"/>
              </a:rPr>
              <a:t>22/04/23</a:t>
            </a:r>
          </a:p>
        </p:txBody>
      </p:sp>
      <p:cxnSp>
        <p:nvCxnSpPr>
          <p:cNvPr id="9" name="Straight Arrow Connector 8">
            <a:extLst>
              <a:ext uri="{FF2B5EF4-FFF2-40B4-BE49-F238E27FC236}">
                <a16:creationId xmlns:a16="http://schemas.microsoft.com/office/drawing/2014/main" id="{786D5268-B673-A742-9436-8948B1C5875A}"/>
              </a:ext>
            </a:extLst>
          </p:cNvPr>
          <p:cNvCxnSpPr>
            <a:cxnSpLocks/>
          </p:cNvCxnSpPr>
          <p:nvPr/>
        </p:nvCxnSpPr>
        <p:spPr>
          <a:xfrm>
            <a:off x="10606756" y="5517217"/>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22C788-5750-B448-9946-A3353F7249B8}"/>
              </a:ext>
            </a:extLst>
          </p:cNvPr>
          <p:cNvCxnSpPr>
            <a:cxnSpLocks/>
          </p:cNvCxnSpPr>
          <p:nvPr/>
        </p:nvCxnSpPr>
        <p:spPr>
          <a:xfrm>
            <a:off x="10606756" y="5035201"/>
            <a:ext cx="885808" cy="0"/>
          </a:xfrm>
          <a:prstGeom prst="straightConnector1">
            <a:avLst/>
          </a:prstGeom>
          <a:ln w="19050">
            <a:solidFill>
              <a:schemeClr val="tx1"/>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0B8BB15B-3863-C146-97D8-D3D09F989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92564" y="5406189"/>
            <a:ext cx="497423" cy="514575"/>
          </a:xfrm>
          <a:prstGeom prst="rect">
            <a:avLst/>
          </a:prstGeom>
        </p:spPr>
      </p:pic>
    </p:spTree>
    <p:extLst>
      <p:ext uri="{BB962C8B-B14F-4D97-AF65-F5344CB8AC3E}">
        <p14:creationId xmlns:p14="http://schemas.microsoft.com/office/powerpoint/2010/main" val="2559186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content-based recommender system using user profile and course genres</a:t>
            </a:r>
          </a:p>
        </p:txBody>
      </p:sp>
      <p:pic>
        <p:nvPicPr>
          <p:cNvPr id="1028" name="Picture 4">
            <a:extLst>
              <a:ext uri="{FF2B5EF4-FFF2-40B4-BE49-F238E27FC236}">
                <a16:creationId xmlns:a16="http://schemas.microsoft.com/office/drawing/2014/main" id="{C95F79DF-35A7-0C33-B79D-C592F7460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4105" y="1690688"/>
            <a:ext cx="8423789" cy="4887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654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user profile-based recommender system</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633594" y="2481129"/>
            <a:ext cx="4720206"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a:p>
            <a:pPr marL="0" indent="0">
              <a:buNone/>
            </a:pPr>
            <a:r>
              <a:rPr lang="en-US" sz="2000" dirty="0">
                <a:solidFill>
                  <a:srgbClr val="1C7DDB"/>
                </a:solidFill>
                <a:latin typeface="Abadi"/>
              </a:rPr>
              <a:t>Top-10 commonly recommended courses across all users</a:t>
            </a: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a:p>
            <a:pPr marL="0" indent="0">
              <a:buNone/>
            </a:pPr>
            <a:endParaRPr lang="en-US" sz="2000" dirty="0">
              <a:solidFill>
                <a:srgbClr val="1C7DDB"/>
              </a:solidFill>
              <a:latin typeface="Abadi"/>
            </a:endParaRP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933834" y="2481129"/>
            <a:ext cx="4720206"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000" dirty="0">
                <a:solidFill>
                  <a:srgbClr val="1C7DDB"/>
                </a:solidFill>
                <a:latin typeface="Abadi"/>
              </a:rPr>
              <a:t>On average, 61 courses have been recommended per user</a:t>
            </a:r>
            <a:endParaRPr lang="en-US" sz="2400" dirty="0">
              <a:cs typeface="Calibri"/>
            </a:endParaRPr>
          </a:p>
        </p:txBody>
      </p:sp>
      <p:sp>
        <p:nvSpPr>
          <p:cNvPr id="10" name="Content Placeholder 4">
            <a:extLst>
              <a:ext uri="{FF2B5EF4-FFF2-40B4-BE49-F238E27FC236}">
                <a16:creationId xmlns:a16="http://schemas.microsoft.com/office/drawing/2014/main" id="{A9473915-7B23-534C-B831-D860C539F3D3}"/>
              </a:ext>
            </a:extLst>
          </p:cNvPr>
          <p:cNvSpPr txBox="1">
            <a:spLocks/>
          </p:cNvSpPr>
          <p:nvPr/>
        </p:nvSpPr>
        <p:spPr>
          <a:xfrm>
            <a:off x="933834" y="1690688"/>
            <a:ext cx="10419966" cy="619375"/>
          </a:xfrm>
          <a:prstGeom prst="rect">
            <a:avLst/>
          </a:prstGeom>
          <a:ln>
            <a:solidFill>
              <a:srgbClr val="0B49CB"/>
            </a:solidFill>
            <a:prstDash val="dash"/>
          </a:ln>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GB" sz="1800" dirty="0">
                <a:solidFill>
                  <a:srgbClr val="1C7DDB"/>
                </a:solidFill>
                <a:latin typeface="Abadi"/>
              </a:rPr>
              <a:t># The threshold can be fine-tuned to adjust the size of generated recommendations</a:t>
            </a:r>
          </a:p>
          <a:p>
            <a:pPr marL="0" indent="0">
              <a:lnSpc>
                <a:spcPct val="120000"/>
              </a:lnSpc>
              <a:spcBef>
                <a:spcPts val="0"/>
              </a:spcBef>
              <a:buNone/>
            </a:pPr>
            <a:r>
              <a:rPr lang="en-GB" sz="1800" dirty="0" err="1">
                <a:solidFill>
                  <a:srgbClr val="1C7DDB"/>
                </a:solidFill>
                <a:latin typeface="Abadi"/>
              </a:rPr>
              <a:t>score_threshold</a:t>
            </a:r>
            <a:r>
              <a:rPr lang="en-GB" sz="1800" dirty="0">
                <a:solidFill>
                  <a:srgbClr val="1C7DDB"/>
                </a:solidFill>
                <a:latin typeface="Abadi"/>
              </a:rPr>
              <a:t> = 10.0</a:t>
            </a:r>
            <a:endParaRPr lang="en-US" sz="1800" dirty="0">
              <a:solidFill>
                <a:srgbClr val="1C7DDB"/>
              </a:solidFill>
              <a:latin typeface="Abadi"/>
            </a:endParaRPr>
          </a:p>
        </p:txBody>
      </p:sp>
      <p:graphicFrame>
        <p:nvGraphicFramePr>
          <p:cNvPr id="3" name="Table 2">
            <a:extLst>
              <a:ext uri="{FF2B5EF4-FFF2-40B4-BE49-F238E27FC236}">
                <a16:creationId xmlns:a16="http://schemas.microsoft.com/office/drawing/2014/main" id="{36DCB296-CA0B-4C7F-FF7B-C297AB1A3894}"/>
              </a:ext>
            </a:extLst>
          </p:cNvPr>
          <p:cNvGraphicFramePr>
            <a:graphicFrameLocks noGrp="1"/>
          </p:cNvGraphicFramePr>
          <p:nvPr>
            <p:extLst>
              <p:ext uri="{D42A27DB-BD31-4B8C-83A1-F6EECF244321}">
                <p14:modId xmlns:p14="http://schemas.microsoft.com/office/powerpoint/2010/main" val="321941187"/>
              </p:ext>
            </p:extLst>
          </p:nvPr>
        </p:nvGraphicFramePr>
        <p:xfrm>
          <a:off x="7358435" y="3723987"/>
          <a:ext cx="3270523" cy="2399353"/>
        </p:xfrm>
        <a:graphic>
          <a:graphicData uri="http://schemas.openxmlformats.org/drawingml/2006/table">
            <a:tbl>
              <a:tblPr firstRow="1" bandRow="1">
                <a:tableStyleId>{3B4B98B0-60AC-42C2-AFA5-B58CD77FA1E5}</a:tableStyleId>
              </a:tblPr>
              <a:tblGrid>
                <a:gridCol w="1166338">
                  <a:extLst>
                    <a:ext uri="{9D8B030D-6E8A-4147-A177-3AD203B41FA5}">
                      <a16:colId xmlns:a16="http://schemas.microsoft.com/office/drawing/2014/main" val="2312670333"/>
                    </a:ext>
                  </a:extLst>
                </a:gridCol>
                <a:gridCol w="2104185">
                  <a:extLst>
                    <a:ext uri="{9D8B030D-6E8A-4147-A177-3AD203B41FA5}">
                      <a16:colId xmlns:a16="http://schemas.microsoft.com/office/drawing/2014/main" val="2126741902"/>
                    </a:ext>
                  </a:extLst>
                </a:gridCol>
              </a:tblGrid>
              <a:tr h="180975">
                <a:tc>
                  <a:txBody>
                    <a:bodyPr/>
                    <a:lstStyle/>
                    <a:p>
                      <a:pPr algn="l" fontAlgn="b"/>
                      <a:r>
                        <a:rPr lang="en-US" sz="1400" u="none" strike="noStrike" dirty="0">
                          <a:effectLst/>
                        </a:rPr>
                        <a:t>Course</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Times recommended</a:t>
                      </a:r>
                      <a:endParaRPr lang="en-US" sz="1400" b="1"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753842508"/>
                  </a:ext>
                </a:extLst>
              </a:tr>
              <a:tr h="180975">
                <a:tc>
                  <a:txBody>
                    <a:bodyPr/>
                    <a:lstStyle/>
                    <a:p>
                      <a:pPr algn="l" fontAlgn="b"/>
                      <a:r>
                        <a:rPr lang="en-US" sz="1400" u="none" strike="noStrike" dirty="0">
                          <a:effectLst/>
                        </a:rPr>
                        <a:t>TA0106EN</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608</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049950133"/>
                  </a:ext>
                </a:extLst>
              </a:tr>
              <a:tr h="180975">
                <a:tc>
                  <a:txBody>
                    <a:bodyPr/>
                    <a:lstStyle/>
                    <a:p>
                      <a:pPr algn="l" fontAlgn="b"/>
                      <a:r>
                        <a:rPr lang="en-US" sz="1400" u="none" strike="noStrike" dirty="0">
                          <a:effectLst/>
                        </a:rPr>
                        <a:t>GPXX0IBEN</a:t>
                      </a:r>
                      <a:endParaRPr lang="en-US" sz="1400" b="1" i="0" u="none" strike="noStrike" dirty="0">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548</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3297604336"/>
                  </a:ext>
                </a:extLst>
              </a:tr>
              <a:tr h="180975">
                <a:tc>
                  <a:txBody>
                    <a:bodyPr/>
                    <a:lstStyle/>
                    <a:p>
                      <a:pPr algn="l" fontAlgn="b"/>
                      <a:r>
                        <a:rPr lang="en-US" sz="1400" u="none" strike="noStrike">
                          <a:effectLst/>
                        </a:rPr>
                        <a:t>excourse22</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547</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17740405"/>
                  </a:ext>
                </a:extLst>
              </a:tr>
              <a:tr h="180975">
                <a:tc>
                  <a:txBody>
                    <a:bodyPr/>
                    <a:lstStyle/>
                    <a:p>
                      <a:pPr algn="l" fontAlgn="b"/>
                      <a:r>
                        <a:rPr lang="en-US" sz="1400" u="none" strike="noStrike">
                          <a:effectLst/>
                        </a:rPr>
                        <a:t>excourse21</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547</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127973683"/>
                  </a:ext>
                </a:extLst>
              </a:tr>
              <a:tr h="180975">
                <a:tc>
                  <a:txBody>
                    <a:bodyPr/>
                    <a:lstStyle/>
                    <a:p>
                      <a:pPr algn="l" fontAlgn="b"/>
                      <a:r>
                        <a:rPr lang="en-US" sz="1400" u="none" strike="noStrike">
                          <a:effectLst/>
                        </a:rPr>
                        <a:t>ML0122EN</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544</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57523227"/>
                  </a:ext>
                </a:extLst>
              </a:tr>
              <a:tr h="180975">
                <a:tc>
                  <a:txBody>
                    <a:bodyPr/>
                    <a:lstStyle/>
                    <a:p>
                      <a:pPr algn="l" fontAlgn="b"/>
                      <a:r>
                        <a:rPr lang="en-US" sz="1400" u="none" strike="noStrike">
                          <a:effectLst/>
                        </a:rPr>
                        <a:t>excourse04</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762142629"/>
                  </a:ext>
                </a:extLst>
              </a:tr>
              <a:tr h="180975">
                <a:tc>
                  <a:txBody>
                    <a:bodyPr/>
                    <a:lstStyle/>
                    <a:p>
                      <a:pPr algn="l" fontAlgn="b"/>
                      <a:r>
                        <a:rPr lang="en-US" sz="1400" u="none" strike="noStrike">
                          <a:effectLst/>
                        </a:rPr>
                        <a:t>GPXX0TY1EN</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353767307"/>
                  </a:ext>
                </a:extLst>
              </a:tr>
              <a:tr h="180975">
                <a:tc>
                  <a:txBody>
                    <a:bodyPr/>
                    <a:lstStyle/>
                    <a:p>
                      <a:pPr algn="l" fontAlgn="b"/>
                      <a:r>
                        <a:rPr lang="en-US" sz="1400" u="none" strike="noStrike">
                          <a:effectLst/>
                        </a:rPr>
                        <a:t>excourse06</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533</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2134559649"/>
                  </a:ext>
                </a:extLst>
              </a:tr>
              <a:tr h="180975">
                <a:tc>
                  <a:txBody>
                    <a:bodyPr/>
                    <a:lstStyle/>
                    <a:p>
                      <a:pPr algn="l" fontAlgn="b"/>
                      <a:r>
                        <a:rPr lang="en-US" sz="1400" u="none" strike="noStrike">
                          <a:effectLst/>
                        </a:rPr>
                        <a:t>excourse31</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524</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104336739"/>
                  </a:ext>
                </a:extLst>
              </a:tr>
              <a:tr h="180975">
                <a:tc>
                  <a:txBody>
                    <a:bodyPr/>
                    <a:lstStyle/>
                    <a:p>
                      <a:pPr algn="l" fontAlgn="b"/>
                      <a:r>
                        <a:rPr lang="en-US" sz="1400" u="none" strike="noStrike">
                          <a:effectLst/>
                        </a:rPr>
                        <a:t>excourse73</a:t>
                      </a:r>
                      <a:endParaRPr lang="en-US" sz="1400" b="1" i="0" u="none" strike="noStrike">
                        <a:solidFill>
                          <a:srgbClr val="2F75B5"/>
                        </a:solidFill>
                        <a:effectLst/>
                        <a:latin typeface="Calibri" panose="020F0502020204030204" pitchFamily="34" charset="0"/>
                      </a:endParaRPr>
                    </a:p>
                  </a:txBody>
                  <a:tcPr marL="4763" marR="4763" marT="4763" marB="0" anchor="b"/>
                </a:tc>
                <a:tc>
                  <a:txBody>
                    <a:bodyPr/>
                    <a:lstStyle/>
                    <a:p>
                      <a:pPr algn="ctr" fontAlgn="b"/>
                      <a:r>
                        <a:rPr lang="en-US" sz="1400" u="none" strike="noStrike" dirty="0">
                          <a:effectLst/>
                        </a:rPr>
                        <a:t>516</a:t>
                      </a:r>
                      <a:endParaRPr lang="en-US" sz="1400" b="0" i="0" u="none" strike="noStrike" dirty="0">
                        <a:solidFill>
                          <a:srgbClr val="2F75B5"/>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val="4034662491"/>
                  </a:ext>
                </a:extLst>
              </a:tr>
            </a:tbl>
          </a:graphicData>
        </a:graphic>
      </p:graphicFrame>
    </p:spTree>
    <p:extLst>
      <p:ext uri="{BB962C8B-B14F-4D97-AF65-F5344CB8AC3E}">
        <p14:creationId xmlns:p14="http://schemas.microsoft.com/office/powerpoint/2010/main" val="3024823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content-based recommender system using course similarity</a:t>
            </a:r>
          </a:p>
        </p:txBody>
      </p:sp>
      <p:pic>
        <p:nvPicPr>
          <p:cNvPr id="3074" name="Picture 2">
            <a:extLst>
              <a:ext uri="{FF2B5EF4-FFF2-40B4-BE49-F238E27FC236}">
                <a16:creationId xmlns:a16="http://schemas.microsoft.com/office/drawing/2014/main" id="{5041EF7D-C6A5-7619-3C2C-EBC3C45E8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966" y="2323893"/>
            <a:ext cx="10200068" cy="274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56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course similarity based recommender system</a:t>
            </a:r>
          </a:p>
        </p:txBody>
      </p:sp>
      <p:pic>
        <p:nvPicPr>
          <p:cNvPr id="8" name="Picture 7">
            <a:extLst>
              <a:ext uri="{FF2B5EF4-FFF2-40B4-BE49-F238E27FC236}">
                <a16:creationId xmlns:a16="http://schemas.microsoft.com/office/drawing/2014/main" id="{01423E05-8624-8010-24E2-079E067584A9}"/>
              </a:ext>
            </a:extLst>
          </p:cNvPr>
          <p:cNvPicPr>
            <a:picLocks noChangeAspect="1"/>
          </p:cNvPicPr>
          <p:nvPr/>
        </p:nvPicPr>
        <p:blipFill>
          <a:blip r:embed="rId2"/>
          <a:stretch>
            <a:fillRect/>
          </a:stretch>
        </p:blipFill>
        <p:spPr>
          <a:xfrm>
            <a:off x="2399104" y="2118466"/>
            <a:ext cx="7315253" cy="3776690"/>
          </a:xfrm>
          <a:prstGeom prst="rect">
            <a:avLst/>
          </a:prstGeom>
        </p:spPr>
      </p:pic>
    </p:spTree>
    <p:extLst>
      <p:ext uri="{BB962C8B-B14F-4D97-AF65-F5344CB8AC3E}">
        <p14:creationId xmlns:p14="http://schemas.microsoft.com/office/powerpoint/2010/main" val="367638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clustering-based recommender system</a:t>
            </a:r>
          </a:p>
        </p:txBody>
      </p:sp>
      <p:pic>
        <p:nvPicPr>
          <p:cNvPr id="2" name="Picture 1">
            <a:extLst>
              <a:ext uri="{FF2B5EF4-FFF2-40B4-BE49-F238E27FC236}">
                <a16:creationId xmlns:a16="http://schemas.microsoft.com/office/drawing/2014/main" id="{AB11F3E0-D4C5-1F2A-75BC-EF11D7D88A93}"/>
              </a:ext>
            </a:extLst>
          </p:cNvPr>
          <p:cNvPicPr>
            <a:picLocks noChangeAspect="1"/>
          </p:cNvPicPr>
          <p:nvPr/>
        </p:nvPicPr>
        <p:blipFill>
          <a:blip r:embed="rId2"/>
          <a:stretch>
            <a:fillRect/>
          </a:stretch>
        </p:blipFill>
        <p:spPr>
          <a:xfrm>
            <a:off x="1746160" y="1690688"/>
            <a:ext cx="8699679" cy="4824405"/>
          </a:xfrm>
          <a:prstGeom prst="rect">
            <a:avLst/>
          </a:prstGeom>
        </p:spPr>
      </p:pic>
    </p:spTree>
    <p:extLst>
      <p:ext uri="{BB962C8B-B14F-4D97-AF65-F5344CB8AC3E}">
        <p14:creationId xmlns:p14="http://schemas.microsoft.com/office/powerpoint/2010/main" val="355258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Evaluation results of clustering-based recommender system</a:t>
            </a:r>
          </a:p>
        </p:txBody>
      </p:sp>
      <p:sp>
        <p:nvSpPr>
          <p:cNvPr id="7" name="Content Placeholder 4">
            <a:extLst>
              <a:ext uri="{FF2B5EF4-FFF2-40B4-BE49-F238E27FC236}">
                <a16:creationId xmlns:a16="http://schemas.microsoft.com/office/drawing/2014/main" id="{56F37DFD-7ED9-224E-935C-3ADCC0C2BB0A}"/>
              </a:ext>
            </a:extLst>
          </p:cNvPr>
          <p:cNvSpPr txBox="1">
            <a:spLocks/>
          </p:cNvSpPr>
          <p:nvPr/>
        </p:nvSpPr>
        <p:spPr>
          <a:xfrm>
            <a:off x="1478982" y="2023929"/>
            <a:ext cx="9234036" cy="4011746"/>
          </a:xfrm>
          <a:prstGeom prst="rect">
            <a:avLst/>
          </a:prstGeom>
          <a:ln>
            <a:solidFill>
              <a:srgbClr val="0B49CB"/>
            </a:solidFill>
            <a:prstDash val="dash"/>
          </a:ln>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1C7DDB"/>
                </a:solidFill>
                <a:latin typeface="Abadi"/>
              </a:rPr>
              <a:t>user in cluster 0 will be </a:t>
            </a:r>
            <a:r>
              <a:rPr lang="en-US" sz="2000" dirty="0" err="1">
                <a:solidFill>
                  <a:srgbClr val="1C7DDB"/>
                </a:solidFill>
                <a:latin typeface="Abadi"/>
              </a:rPr>
              <a:t>sugessted</a:t>
            </a:r>
            <a:r>
              <a:rPr lang="en-US" sz="2000" dirty="0">
                <a:solidFill>
                  <a:srgbClr val="1C7DDB"/>
                </a:solidFill>
                <a:latin typeface="Abadi"/>
              </a:rPr>
              <a:t> 3 courses as ['PY0101EN' 'CB0103EN' 'DA0101EN']</a:t>
            </a:r>
          </a:p>
          <a:p>
            <a:pPr marL="0" indent="0">
              <a:buNone/>
            </a:pPr>
            <a:r>
              <a:rPr lang="en-US" sz="2000" dirty="0">
                <a:solidFill>
                  <a:srgbClr val="1C7DDB"/>
                </a:solidFill>
                <a:latin typeface="Abadi"/>
              </a:rPr>
              <a:t>user in cluster 1 will be </a:t>
            </a:r>
            <a:r>
              <a:rPr lang="en-US" sz="2000" dirty="0" err="1">
                <a:solidFill>
                  <a:srgbClr val="1C7DDB"/>
                </a:solidFill>
                <a:latin typeface="Abadi"/>
              </a:rPr>
              <a:t>sugessted</a:t>
            </a:r>
            <a:r>
              <a:rPr lang="en-US" sz="2000" dirty="0">
                <a:solidFill>
                  <a:srgbClr val="1C7DDB"/>
                </a:solidFill>
                <a:latin typeface="Abadi"/>
              </a:rPr>
              <a:t> 3 courses as ['DS0101EN' 'BD0101EN' 'PY0101EN']</a:t>
            </a:r>
          </a:p>
          <a:p>
            <a:pPr marL="0" indent="0">
              <a:buNone/>
            </a:pPr>
            <a:r>
              <a:rPr lang="en-US" sz="2000" dirty="0">
                <a:solidFill>
                  <a:srgbClr val="1C7DDB"/>
                </a:solidFill>
                <a:latin typeface="Abadi"/>
              </a:rPr>
              <a:t>user in cluster 2 will be </a:t>
            </a:r>
            <a:r>
              <a:rPr lang="en-US" sz="2000" dirty="0" err="1">
                <a:solidFill>
                  <a:srgbClr val="1C7DDB"/>
                </a:solidFill>
                <a:latin typeface="Abadi"/>
              </a:rPr>
              <a:t>sugessted</a:t>
            </a:r>
            <a:r>
              <a:rPr lang="en-US" sz="2000" dirty="0">
                <a:solidFill>
                  <a:srgbClr val="1C7DDB"/>
                </a:solidFill>
                <a:latin typeface="Abadi"/>
              </a:rPr>
              <a:t> 3 courses as ['CO0301EN' 'CO0201EN' 'BC0101EN']</a:t>
            </a:r>
          </a:p>
          <a:p>
            <a:pPr marL="0" indent="0">
              <a:buNone/>
            </a:pPr>
            <a:r>
              <a:rPr lang="en-US" sz="2000" dirty="0">
                <a:solidFill>
                  <a:srgbClr val="1C7DDB"/>
                </a:solidFill>
                <a:latin typeface="Abadi"/>
              </a:rPr>
              <a:t>user in cluster 3 will be </a:t>
            </a:r>
            <a:r>
              <a:rPr lang="en-US" sz="2000" dirty="0" err="1">
                <a:solidFill>
                  <a:srgbClr val="1C7DDB"/>
                </a:solidFill>
                <a:latin typeface="Abadi"/>
              </a:rPr>
              <a:t>sugessted</a:t>
            </a:r>
            <a:r>
              <a:rPr lang="en-US" sz="2000" dirty="0">
                <a:solidFill>
                  <a:srgbClr val="1C7DDB"/>
                </a:solidFill>
                <a:latin typeface="Abadi"/>
              </a:rPr>
              <a:t> 3 courses as ['PY0101EN' 'ML0101ENv3' 'ML0115EN']</a:t>
            </a:r>
          </a:p>
          <a:p>
            <a:pPr marL="0" indent="0">
              <a:buNone/>
            </a:pPr>
            <a:r>
              <a:rPr lang="en-US" sz="2000" dirty="0">
                <a:solidFill>
                  <a:srgbClr val="1C7DDB"/>
                </a:solidFill>
                <a:latin typeface="Abadi"/>
              </a:rPr>
              <a:t>user in cluster 4 will be </a:t>
            </a:r>
            <a:r>
              <a:rPr lang="en-US" sz="2000" dirty="0" err="1">
                <a:solidFill>
                  <a:srgbClr val="1C7DDB"/>
                </a:solidFill>
                <a:latin typeface="Abadi"/>
              </a:rPr>
              <a:t>sugessted</a:t>
            </a:r>
            <a:r>
              <a:rPr lang="en-US" sz="2000" dirty="0">
                <a:solidFill>
                  <a:srgbClr val="1C7DDB"/>
                </a:solidFill>
                <a:latin typeface="Abadi"/>
              </a:rPr>
              <a:t> 3 courses as ['BD0111EN' 'BD0141EN' 'BD0115EN']</a:t>
            </a:r>
          </a:p>
          <a:p>
            <a:pPr marL="0" indent="0">
              <a:buNone/>
            </a:pPr>
            <a:r>
              <a:rPr lang="en-US" sz="2000" dirty="0">
                <a:solidFill>
                  <a:srgbClr val="1C7DDB"/>
                </a:solidFill>
                <a:latin typeface="Abadi"/>
              </a:rPr>
              <a:t>user in cluster 5 will be </a:t>
            </a:r>
            <a:r>
              <a:rPr lang="en-US" sz="2000" dirty="0" err="1">
                <a:solidFill>
                  <a:srgbClr val="1C7DDB"/>
                </a:solidFill>
                <a:latin typeface="Abadi"/>
              </a:rPr>
              <a:t>sugessted</a:t>
            </a:r>
            <a:r>
              <a:rPr lang="en-US" sz="2000" dirty="0">
                <a:solidFill>
                  <a:srgbClr val="1C7DDB"/>
                </a:solidFill>
                <a:latin typeface="Abadi"/>
              </a:rPr>
              <a:t> 3 courses as ['CB0103EN' 'DS0101EN' 'BD0101EN']</a:t>
            </a:r>
          </a:p>
          <a:p>
            <a:pPr marL="0" indent="0">
              <a:buNone/>
            </a:pPr>
            <a:r>
              <a:rPr lang="en-US" sz="2000" dirty="0">
                <a:solidFill>
                  <a:srgbClr val="1C7DDB"/>
                </a:solidFill>
                <a:latin typeface="Abadi"/>
              </a:rPr>
              <a:t>user in cluster 6 will be </a:t>
            </a:r>
            <a:r>
              <a:rPr lang="en-US" sz="2000" dirty="0" err="1">
                <a:solidFill>
                  <a:srgbClr val="1C7DDB"/>
                </a:solidFill>
                <a:latin typeface="Abadi"/>
              </a:rPr>
              <a:t>sugessted</a:t>
            </a:r>
            <a:r>
              <a:rPr lang="en-US" sz="2000" dirty="0">
                <a:solidFill>
                  <a:srgbClr val="1C7DDB"/>
                </a:solidFill>
                <a:latin typeface="Abadi"/>
              </a:rPr>
              <a:t> 3 courses as ['CO0101EN' 'CO0201EN' 'CO0301EN']</a:t>
            </a:r>
          </a:p>
          <a:p>
            <a:pPr marL="0" indent="0">
              <a:buNone/>
            </a:pPr>
            <a:r>
              <a:rPr lang="en-US" sz="2000" dirty="0">
                <a:solidFill>
                  <a:srgbClr val="1C7DDB"/>
                </a:solidFill>
                <a:latin typeface="Abadi"/>
              </a:rPr>
              <a:t>user in cluster 7 will be </a:t>
            </a:r>
            <a:r>
              <a:rPr lang="en-US" sz="2000" dirty="0" err="1">
                <a:solidFill>
                  <a:srgbClr val="1C7DDB"/>
                </a:solidFill>
                <a:latin typeface="Abadi"/>
              </a:rPr>
              <a:t>sugessted</a:t>
            </a:r>
            <a:r>
              <a:rPr lang="en-US" sz="2000" dirty="0">
                <a:solidFill>
                  <a:srgbClr val="1C7DDB"/>
                </a:solidFill>
                <a:latin typeface="Abadi"/>
              </a:rPr>
              <a:t> 3 courses as []</a:t>
            </a:r>
          </a:p>
          <a:p>
            <a:pPr marL="0" indent="0">
              <a:buNone/>
            </a:pPr>
            <a:r>
              <a:rPr lang="en-US" sz="2000" dirty="0">
                <a:solidFill>
                  <a:srgbClr val="1C7DDB"/>
                </a:solidFill>
                <a:latin typeface="Abadi"/>
              </a:rPr>
              <a:t>user in cluster 8 will be </a:t>
            </a:r>
            <a:r>
              <a:rPr lang="en-US" sz="2000" dirty="0" err="1">
                <a:solidFill>
                  <a:srgbClr val="1C7DDB"/>
                </a:solidFill>
                <a:latin typeface="Abadi"/>
              </a:rPr>
              <a:t>sugessted</a:t>
            </a:r>
            <a:r>
              <a:rPr lang="en-US" sz="2000" dirty="0">
                <a:solidFill>
                  <a:srgbClr val="1C7DDB"/>
                </a:solidFill>
                <a:latin typeface="Abadi"/>
              </a:rPr>
              <a:t> 3 courses as ['CO0101EN' 'PY0101EN' 'CC0101EN']</a:t>
            </a:r>
          </a:p>
          <a:p>
            <a:pPr marL="0" indent="0">
              <a:buNone/>
            </a:pPr>
            <a:r>
              <a:rPr lang="en-US" sz="2000" dirty="0">
                <a:solidFill>
                  <a:srgbClr val="1C7DDB"/>
                </a:solidFill>
                <a:latin typeface="Abadi"/>
              </a:rPr>
              <a:t>user in cluster 9 will be </a:t>
            </a:r>
            <a:r>
              <a:rPr lang="en-US" sz="2000" dirty="0" err="1">
                <a:solidFill>
                  <a:srgbClr val="1C7DDB"/>
                </a:solidFill>
                <a:latin typeface="Abadi"/>
              </a:rPr>
              <a:t>sugessted</a:t>
            </a:r>
            <a:r>
              <a:rPr lang="en-US" sz="2000" dirty="0">
                <a:solidFill>
                  <a:srgbClr val="1C7DDB"/>
                </a:solidFill>
                <a:latin typeface="Abadi"/>
              </a:rPr>
              <a:t> 3 courses as ['DS0101EN' 'RP0101EN' 'DS0103EN']</a:t>
            </a:r>
          </a:p>
          <a:p>
            <a:pPr marL="0" indent="0">
              <a:buNone/>
            </a:pPr>
            <a:r>
              <a:rPr lang="en-US" sz="2000" dirty="0">
                <a:solidFill>
                  <a:srgbClr val="1C7DDB"/>
                </a:solidFill>
                <a:latin typeface="Abadi"/>
              </a:rPr>
              <a:t>user in cluster 10 will be </a:t>
            </a:r>
            <a:r>
              <a:rPr lang="en-US" sz="2000" dirty="0" err="1">
                <a:solidFill>
                  <a:srgbClr val="1C7DDB"/>
                </a:solidFill>
                <a:latin typeface="Abadi"/>
              </a:rPr>
              <a:t>sugessted</a:t>
            </a:r>
            <a:r>
              <a:rPr lang="en-US" sz="2000" dirty="0">
                <a:solidFill>
                  <a:srgbClr val="1C7DDB"/>
                </a:solidFill>
                <a:latin typeface="Abadi"/>
              </a:rPr>
              <a:t> 3 courses as ['CO0101EN' 'LB0101ENv1' 'CO0401EN']</a:t>
            </a:r>
          </a:p>
          <a:p>
            <a:pPr marL="0" indent="0">
              <a:buNone/>
            </a:pPr>
            <a:r>
              <a:rPr lang="en-US" sz="2000" dirty="0">
                <a:solidFill>
                  <a:srgbClr val="1C7DDB"/>
                </a:solidFill>
                <a:latin typeface="Abadi"/>
              </a:rPr>
              <a:t>user in cluster 11 will be </a:t>
            </a:r>
            <a:r>
              <a:rPr lang="en-US" sz="2000" dirty="0" err="1">
                <a:solidFill>
                  <a:srgbClr val="1C7DDB"/>
                </a:solidFill>
                <a:latin typeface="Abadi"/>
              </a:rPr>
              <a:t>sugessted</a:t>
            </a:r>
            <a:r>
              <a:rPr lang="en-US" sz="2000" dirty="0">
                <a:solidFill>
                  <a:srgbClr val="1C7DDB"/>
                </a:solidFill>
                <a:latin typeface="Abadi"/>
              </a:rPr>
              <a:t> 3 courses as ['RP0101EN' 'DS0101EN' 'DS0103EN']</a:t>
            </a:r>
            <a:endParaRPr lang="en-US" sz="2400" dirty="0">
              <a:cs typeface="Calibri"/>
            </a:endParaRPr>
          </a:p>
        </p:txBody>
      </p:sp>
    </p:spTree>
    <p:extLst>
      <p:ext uri="{BB962C8B-B14F-4D97-AF65-F5344CB8AC3E}">
        <p14:creationId xmlns:p14="http://schemas.microsoft.com/office/powerpoint/2010/main" val="2115997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Collaborative-filtering Recommender System using Supervised Learning</a:t>
            </a:r>
            <a:endParaRPr lang="en-US" dirty="0"/>
          </a:p>
        </p:txBody>
      </p:sp>
      <p:pic>
        <p:nvPicPr>
          <p:cNvPr id="43" name="Picture 2" descr="Support-vector machine - Wikipedia">
            <a:extLst>
              <a:ext uri="{FF2B5EF4-FFF2-40B4-BE49-F238E27FC236}">
                <a16:creationId xmlns:a16="http://schemas.microsoft.com/office/drawing/2014/main" id="{CA660427-DE61-394E-804E-5C0107163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071" y="5432400"/>
            <a:ext cx="1470757" cy="142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572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KNN based recommender system</a:t>
            </a:r>
          </a:p>
        </p:txBody>
      </p:sp>
      <p:pic>
        <p:nvPicPr>
          <p:cNvPr id="5122" name="Picture 2">
            <a:extLst>
              <a:ext uri="{FF2B5EF4-FFF2-40B4-BE49-F238E27FC236}">
                <a16:creationId xmlns:a16="http://schemas.microsoft.com/office/drawing/2014/main" id="{F126D9A5-EBDF-F1A9-DBA8-163663894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511" y="1690688"/>
            <a:ext cx="8708977" cy="384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61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NMF based recommender system</a:t>
            </a:r>
          </a:p>
        </p:txBody>
      </p:sp>
      <p:pic>
        <p:nvPicPr>
          <p:cNvPr id="6146" name="Picture 2">
            <a:extLst>
              <a:ext uri="{FF2B5EF4-FFF2-40B4-BE49-F238E27FC236}">
                <a16:creationId xmlns:a16="http://schemas.microsoft.com/office/drawing/2014/main" id="{868D4521-FCAB-889E-EE8C-C2479E6019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46" y="1751527"/>
            <a:ext cx="10924708" cy="379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939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p:txBody>
          <a:bodyPr/>
          <a:lstStyle/>
          <a:p>
            <a:r>
              <a:rPr lang="en-US" sz="4000" dirty="0">
                <a:solidFill>
                  <a:srgbClr val="0B49CB"/>
                </a:solidFill>
                <a:latin typeface="Abadi"/>
              </a:rPr>
              <a:t>Flowchart of Neural Network Embedding based recommender system</a:t>
            </a:r>
          </a:p>
        </p:txBody>
      </p:sp>
      <p:pic>
        <p:nvPicPr>
          <p:cNvPr id="7170" name="Picture 2">
            <a:extLst>
              <a:ext uri="{FF2B5EF4-FFF2-40B4-BE49-F238E27FC236}">
                <a16:creationId xmlns:a16="http://schemas.microsoft.com/office/drawing/2014/main" id="{DBD0E01F-5D59-7A0C-B99C-B84877DF34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1610" y="1690688"/>
            <a:ext cx="6988779" cy="471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004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10515600" cy="332082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a:rPr>
              <a:t>Introduction and Background</a:t>
            </a:r>
          </a:p>
          <a:p>
            <a:pPr>
              <a:lnSpc>
                <a:spcPct val="100000"/>
              </a:lnSpc>
              <a:spcBef>
                <a:spcPts val="1400"/>
              </a:spcBef>
            </a:pPr>
            <a:r>
              <a:rPr lang="en-US" sz="2000" dirty="0">
                <a:solidFill>
                  <a:schemeClr val="accent3">
                    <a:lumMod val="25000"/>
                  </a:schemeClr>
                </a:solidFill>
                <a:latin typeface="Abadi"/>
              </a:rPr>
              <a:t>Exploratory Data Analysis</a:t>
            </a:r>
          </a:p>
          <a:p>
            <a:pPr>
              <a:lnSpc>
                <a:spcPct val="100000"/>
              </a:lnSpc>
              <a:spcBef>
                <a:spcPts val="1400"/>
              </a:spcBef>
            </a:pPr>
            <a:r>
              <a:rPr lang="en-US" sz="2000" dirty="0">
                <a:solidFill>
                  <a:schemeClr val="accent3">
                    <a:lumMod val="25000"/>
                  </a:schemeClr>
                </a:solidFill>
                <a:latin typeface="Abadi"/>
              </a:rPr>
              <a:t>Content-based Recommender System using Unsupervised Learning</a:t>
            </a:r>
          </a:p>
          <a:p>
            <a:pPr>
              <a:lnSpc>
                <a:spcPct val="100000"/>
              </a:lnSpc>
              <a:spcBef>
                <a:spcPts val="1400"/>
              </a:spcBef>
            </a:pPr>
            <a:r>
              <a:rPr lang="en-US" sz="2000" dirty="0">
                <a:solidFill>
                  <a:schemeClr val="accent3">
                    <a:lumMod val="25000"/>
                  </a:schemeClr>
                </a:solidFill>
                <a:latin typeface="Abadi"/>
              </a:rPr>
              <a:t>Collaborative-filtering based Recommender System using Supervised learning</a:t>
            </a:r>
          </a:p>
          <a:p>
            <a:pPr>
              <a:lnSpc>
                <a:spcPct val="100000"/>
              </a:lnSpc>
              <a:spcBef>
                <a:spcPts val="1400"/>
              </a:spcBef>
            </a:pPr>
            <a:r>
              <a:rPr lang="en-US" sz="2000" dirty="0">
                <a:solidFill>
                  <a:schemeClr val="accent3">
                    <a:lumMod val="25000"/>
                  </a:schemeClr>
                </a:solidFill>
                <a:latin typeface="Abadi"/>
              </a:rPr>
              <a:t>Conclusion</a:t>
            </a:r>
          </a:p>
          <a:p>
            <a:pPr>
              <a:lnSpc>
                <a:spcPct val="100000"/>
              </a:lnSpc>
              <a:spcBef>
                <a:spcPts val="1400"/>
              </a:spcBef>
            </a:pPr>
            <a:r>
              <a:rPr lang="en-US" sz="20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Outline</a:t>
            </a:r>
            <a:endParaRPr lang="en-US" dirty="0">
              <a:solidFill>
                <a:srgbClr val="0B49CB"/>
              </a:solidFill>
              <a:latin typeface="Abadi"/>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300" kern="1200" dirty="0">
                <a:solidFill>
                  <a:schemeClr val="tx1"/>
                </a:solidFill>
                <a:latin typeface="+mj-lt"/>
                <a:ea typeface="+mj-ea"/>
                <a:cs typeface="+mj-cs"/>
              </a:rPr>
              <a:t>Compare the performance of collaborative-filtering models</a:t>
            </a:r>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dirty="0"/>
              <a:t>Visualization of the performance metric (such as RMSE) of different collaborative-filtering models built so far</a:t>
            </a:r>
          </a:p>
          <a:p>
            <a:pPr marL="0"/>
            <a:endParaRPr lang="en-US" sz="1900" dirty="0"/>
          </a:p>
        </p:txBody>
      </p:sp>
      <p:pic>
        <p:nvPicPr>
          <p:cNvPr id="7" name="Picture 6" descr="Chart, bar chart&#10;&#10;Description automatically generated">
            <a:extLst>
              <a:ext uri="{FF2B5EF4-FFF2-40B4-BE49-F238E27FC236}">
                <a16:creationId xmlns:a16="http://schemas.microsoft.com/office/drawing/2014/main" id="{06D6B3C2-C486-E743-B5AC-7F9E7AA2870B}"/>
              </a:ext>
            </a:extLst>
          </p:cNvPr>
          <p:cNvPicPr>
            <a:picLocks noChangeAspect="1"/>
          </p:cNvPicPr>
          <p:nvPr/>
        </p:nvPicPr>
        <p:blipFill>
          <a:blip r:embed="rId2"/>
          <a:stretch>
            <a:fillRect/>
          </a:stretch>
        </p:blipFill>
        <p:spPr>
          <a:xfrm>
            <a:off x="1221723" y="1965960"/>
            <a:ext cx="9748553" cy="4728050"/>
          </a:xfrm>
          <a:prstGeom prst="rect">
            <a:avLst/>
          </a:prstGeom>
        </p:spPr>
      </p:pic>
    </p:spTree>
    <p:extLst>
      <p:ext uri="{BB962C8B-B14F-4D97-AF65-F5344CB8AC3E}">
        <p14:creationId xmlns:p14="http://schemas.microsoft.com/office/powerpoint/2010/main" val="413013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F9A5-BC15-9C44-9AEA-93F5BAAA07AC}"/>
              </a:ext>
            </a:extLst>
          </p:cNvPr>
          <p:cNvSpPr>
            <a:spLocks noGrp="1"/>
          </p:cNvSpPr>
          <p:nvPr>
            <p:ph type="title"/>
          </p:nvPr>
        </p:nvSpPr>
        <p:spPr/>
        <p:txBody>
          <a:bodyPr/>
          <a:lstStyle/>
          <a:p>
            <a:r>
              <a:rPr lang="en-US" sz="4000" dirty="0">
                <a:solidFill>
                  <a:srgbClr val="0B49CB"/>
                </a:solidFill>
                <a:latin typeface="Abadi"/>
              </a:rPr>
              <a:t>Optional: Build a course recommender system app with Streamlit</a:t>
            </a:r>
          </a:p>
        </p:txBody>
      </p:sp>
      <p:sp>
        <p:nvSpPr>
          <p:cNvPr id="4" name="Content Placeholder 4">
            <a:extLst>
              <a:ext uri="{FF2B5EF4-FFF2-40B4-BE49-F238E27FC236}">
                <a16:creationId xmlns:a16="http://schemas.microsoft.com/office/drawing/2014/main" id="{F3C5989F-33DB-E341-8D2D-58919572AF85}"/>
              </a:ext>
            </a:extLst>
          </p:cNvPr>
          <p:cNvSpPr txBox="1">
            <a:spLocks/>
          </p:cNvSpPr>
          <p:nvPr/>
        </p:nvSpPr>
        <p:spPr>
          <a:xfrm>
            <a:off x="855663" y="1792289"/>
            <a:ext cx="4746647"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p:txBody>
      </p:sp>
      <p:sp>
        <p:nvSpPr>
          <p:cNvPr id="5" name="Content Placeholder 4">
            <a:extLst>
              <a:ext uri="{FF2B5EF4-FFF2-40B4-BE49-F238E27FC236}">
                <a16:creationId xmlns:a16="http://schemas.microsoft.com/office/drawing/2014/main" id="{1A009626-4E30-F64B-B251-6A848BDAB6FC}"/>
              </a:ext>
            </a:extLst>
          </p:cNvPr>
          <p:cNvSpPr txBox="1">
            <a:spLocks/>
          </p:cNvSpPr>
          <p:nvPr/>
        </p:nvSpPr>
        <p:spPr>
          <a:xfrm>
            <a:off x="6694187" y="1792289"/>
            <a:ext cx="4659613"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200" dirty="0">
              <a:solidFill>
                <a:srgbClr val="1C7DDB"/>
              </a:solidFill>
              <a:latin typeface="Abadi"/>
            </a:endParaRPr>
          </a:p>
        </p:txBody>
      </p:sp>
      <p:pic>
        <p:nvPicPr>
          <p:cNvPr id="6" name="Picture 5">
            <a:extLst>
              <a:ext uri="{FF2B5EF4-FFF2-40B4-BE49-F238E27FC236}">
                <a16:creationId xmlns:a16="http://schemas.microsoft.com/office/drawing/2014/main" id="{86424359-BD3D-5E00-E054-E3FEF0F0765B}"/>
              </a:ext>
            </a:extLst>
          </p:cNvPr>
          <p:cNvPicPr>
            <a:picLocks noChangeAspect="1"/>
          </p:cNvPicPr>
          <p:nvPr/>
        </p:nvPicPr>
        <p:blipFill>
          <a:blip r:embed="rId2"/>
          <a:stretch>
            <a:fillRect/>
          </a:stretch>
        </p:blipFill>
        <p:spPr>
          <a:xfrm>
            <a:off x="838200" y="2052336"/>
            <a:ext cx="4659613" cy="3491652"/>
          </a:xfrm>
          <a:prstGeom prst="rect">
            <a:avLst/>
          </a:prstGeom>
        </p:spPr>
      </p:pic>
      <p:pic>
        <p:nvPicPr>
          <p:cNvPr id="11" name="Picture 10">
            <a:extLst>
              <a:ext uri="{FF2B5EF4-FFF2-40B4-BE49-F238E27FC236}">
                <a16:creationId xmlns:a16="http://schemas.microsoft.com/office/drawing/2014/main" id="{DFC9806A-5C03-8ECB-B1E1-3ED121852004}"/>
              </a:ext>
            </a:extLst>
          </p:cNvPr>
          <p:cNvPicPr>
            <a:picLocks noChangeAspect="1"/>
          </p:cNvPicPr>
          <p:nvPr/>
        </p:nvPicPr>
        <p:blipFill>
          <a:blip r:embed="rId3"/>
          <a:stretch>
            <a:fillRect/>
          </a:stretch>
        </p:blipFill>
        <p:spPr>
          <a:xfrm>
            <a:off x="6676723" y="2024678"/>
            <a:ext cx="4659613" cy="3546967"/>
          </a:xfrm>
          <a:prstGeom prst="rect">
            <a:avLst/>
          </a:prstGeom>
        </p:spPr>
      </p:pic>
    </p:spTree>
    <p:extLst>
      <p:ext uri="{BB962C8B-B14F-4D97-AF65-F5344CB8AC3E}">
        <p14:creationId xmlns:p14="http://schemas.microsoft.com/office/powerpoint/2010/main" val="2570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396573" y="320675"/>
            <a:ext cx="114074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5" name="Rectangle 14">
            <a:extLst>
              <a:ext uri="{FF2B5EF4-FFF2-40B4-BE49-F238E27FC236}">
                <a16:creationId xmlns:a16="http://schemas.microsoft.com/office/drawing/2014/main" id="{37E32B78-23DD-4E77-8B9C-7779E3BF2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graphicFrame>
        <p:nvGraphicFramePr>
          <p:cNvPr id="11" name="Content Placeholder 3">
            <a:extLst>
              <a:ext uri="{FF2B5EF4-FFF2-40B4-BE49-F238E27FC236}">
                <a16:creationId xmlns:a16="http://schemas.microsoft.com/office/drawing/2014/main" id="{3882AD66-9EFF-0F68-19B6-9E5B61EA4B5B}"/>
              </a:ext>
            </a:extLst>
          </p:cNvPr>
          <p:cNvGraphicFramePr>
            <a:graphicFrameLocks noGrp="1"/>
          </p:cNvGraphicFramePr>
          <p:nvPr>
            <p:ph sz="half" idx="4294967295"/>
            <p:extLst>
              <p:ext uri="{D42A27DB-BD31-4B8C-83A1-F6EECF244321}">
                <p14:modId xmlns:p14="http://schemas.microsoft.com/office/powerpoint/2010/main" val="3481515432"/>
              </p:ext>
            </p:extLst>
          </p:nvPr>
        </p:nvGraphicFramePr>
        <p:xfrm>
          <a:off x="39657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IBM Machine Learning Professional Certificate</a:t>
            </a:r>
            <a:br>
              <a:rPr lang="en-GB" sz="2400" dirty="0">
                <a:solidFill>
                  <a:schemeClr val="accent3">
                    <a:lumMod val="25000"/>
                  </a:schemeClr>
                </a:solidFill>
                <a:latin typeface="Abadi" panose="020B0604020104020204" pitchFamily="34" charset="0"/>
              </a:rPr>
            </a:br>
            <a:r>
              <a:rPr lang="en-GB" sz="2400" dirty="0">
                <a:solidFill>
                  <a:schemeClr val="accent3">
                    <a:lumMod val="25000"/>
                  </a:schemeClr>
                </a:solidFill>
                <a:latin typeface="Abadi" panose="020B0604020104020204" pitchFamily="34" charset="0"/>
                <a:hlinkClick r:id="rId4"/>
              </a:rPr>
              <a:t>https://www.coursera.org/professional-certificates/ibm-machine-learning</a:t>
            </a:r>
            <a:r>
              <a:rPr lang="en-GB" sz="2400" dirty="0">
                <a:solidFill>
                  <a:schemeClr val="accent3">
                    <a:lumMod val="25000"/>
                  </a:schemeClr>
                </a:solidFill>
                <a:latin typeface="Abadi" panose="020B0604020104020204" pitchFamily="34" charset="0"/>
              </a:rPr>
              <a:t> </a:t>
            </a: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My </a:t>
            </a:r>
            <a:r>
              <a:rPr lang="en-US" sz="2400" dirty="0" err="1">
                <a:solidFill>
                  <a:schemeClr val="accent3">
                    <a:lumMod val="25000"/>
                  </a:schemeClr>
                </a:solidFill>
                <a:latin typeface="Abadi" panose="020B0604020104020204" pitchFamily="34" charset="0"/>
              </a:rPr>
              <a:t>Github</a:t>
            </a:r>
            <a:br>
              <a:rPr lang="en-US" sz="2400" dirty="0">
                <a:solidFill>
                  <a:schemeClr val="accent3">
                    <a:lumMod val="25000"/>
                  </a:schemeClr>
                </a:solidFill>
                <a:latin typeface="Abadi" panose="020B0604020104020204" pitchFamily="34" charset="0"/>
              </a:rPr>
            </a:br>
            <a:r>
              <a:rPr lang="en-US" sz="2400" dirty="0">
                <a:solidFill>
                  <a:schemeClr val="accent3">
                    <a:lumMod val="25000"/>
                  </a:schemeClr>
                </a:solidFill>
                <a:latin typeface="Abadi" panose="020B0604020104020204" pitchFamily="34" charset="0"/>
                <a:hlinkClick r:id="rId5"/>
              </a:rPr>
              <a:t>https://github.com/mboccenti/Recommender_system_project</a:t>
            </a:r>
            <a:r>
              <a:rPr lang="en-US" sz="24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19284"/>
            <a:ext cx="10530114" cy="45439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200" dirty="0">
                <a:solidFill>
                  <a:schemeClr val="accent3">
                    <a:lumMod val="25000"/>
                  </a:schemeClr>
                </a:solidFill>
                <a:latin typeface="Abadi" panose="020B0604020104020204" pitchFamily="34" charset="0"/>
              </a:rPr>
              <a:t>Project background and context</a:t>
            </a:r>
          </a:p>
          <a:p>
            <a:pPr marL="0" indent="0">
              <a:lnSpc>
                <a:spcPct val="120000"/>
              </a:lnSpc>
              <a:spcBef>
                <a:spcPts val="1400"/>
              </a:spcBef>
              <a:buNone/>
            </a:pPr>
            <a:r>
              <a:rPr lang="en-GB" sz="2000" dirty="0">
                <a:solidFill>
                  <a:schemeClr val="accent3">
                    <a:lumMod val="25000"/>
                  </a:schemeClr>
                </a:solidFill>
                <a:latin typeface="Abadi" panose="020B0604020104020204" pitchFamily="34" charset="0"/>
              </a:rPr>
              <a:t>In AI Training Room, learners from all over the world can learn various technologies such as Machine Learning, AI, Data Science, Cloud, and App development. The company's rapid growth has increased the number of courses and learners, which makes it harder for learners to find new interesting courses and create a personalized learning path. Thus, this project aims to build a recommender system that helps learners discover new courses that match their interests and better pave their learning paths.</a:t>
            </a:r>
          </a:p>
          <a:p>
            <a:pPr>
              <a:spcBef>
                <a:spcPts val="1400"/>
              </a:spcBef>
            </a:pPr>
            <a:endParaRPr lang="en-GB" sz="2000" dirty="0">
              <a:solidFill>
                <a:schemeClr val="accent3">
                  <a:lumMod val="25000"/>
                </a:schemeClr>
              </a:solidFill>
              <a:latin typeface="Abadi" panose="020B0604020104020204" pitchFamily="34" charset="0"/>
            </a:endParaRPr>
          </a:p>
          <a:p>
            <a:pPr marL="0" indent="0">
              <a:spcBef>
                <a:spcPts val="1400"/>
              </a:spcBef>
              <a:buNone/>
            </a:pPr>
            <a:r>
              <a:rPr lang="en-GB" sz="2200" dirty="0">
                <a:solidFill>
                  <a:schemeClr val="accent3">
                    <a:lumMod val="25000"/>
                  </a:schemeClr>
                </a:solidFill>
                <a:latin typeface="Abadi" panose="020B0604020104020204" pitchFamily="34" charset="0"/>
              </a:rPr>
              <a:t>Problem states and hypotheses</a:t>
            </a:r>
          </a:p>
          <a:p>
            <a:pPr marL="0" indent="0">
              <a:lnSpc>
                <a:spcPct val="110000"/>
              </a:lnSpc>
              <a:spcBef>
                <a:spcPts val="1400"/>
              </a:spcBef>
              <a:buNone/>
            </a:pPr>
            <a:r>
              <a:rPr lang="en-GB" sz="2000" dirty="0">
                <a:solidFill>
                  <a:schemeClr val="accent3">
                    <a:lumMod val="25000"/>
                  </a:schemeClr>
                </a:solidFill>
                <a:latin typeface="Abadi" panose="020B0604020104020204" pitchFamily="34" charset="0"/>
              </a:rPr>
              <a:t>The main problem addressed in this project is the difficulty for learners to discover new courses that fit their interests and to create a personalized learning path due to the increasing number of courses and learners. Our hypothesis is that building a personalized recommender system based on course content and learners' previous interactions with courses can help learners discover new courses of interest and facilitate their learning paths. We will explore and compare various unsupervised and supervised machine learning models to find the best performing model for this task.</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Exploratory Data Analysis</a:t>
            </a:r>
            <a:endParaRPr lang="en-US" dirty="0"/>
          </a:p>
        </p:txBody>
      </p:sp>
      <p:pic>
        <p:nvPicPr>
          <p:cNvPr id="36" name="Graphic 35">
            <a:extLst>
              <a:ext uri="{FF2B5EF4-FFF2-40B4-BE49-F238E27FC236}">
                <a16:creationId xmlns:a16="http://schemas.microsoft.com/office/drawing/2014/main" id="{693C86CF-B31B-4549-BA68-C5C2DB474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33055" y="5553777"/>
            <a:ext cx="1028790" cy="1028790"/>
          </a:xfrm>
          <a:prstGeom prst="rect">
            <a:avLst/>
          </a:prstGeom>
        </p:spPr>
      </p:pic>
    </p:spTree>
    <p:extLst>
      <p:ext uri="{BB962C8B-B14F-4D97-AF65-F5344CB8AC3E}">
        <p14:creationId xmlns:p14="http://schemas.microsoft.com/office/powerpoint/2010/main" val="3608834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kern="1200">
                <a:solidFill>
                  <a:schemeClr val="tx1"/>
                </a:solidFill>
                <a:latin typeface="+mj-lt"/>
                <a:ea typeface="+mj-ea"/>
                <a:cs typeface="+mj-cs"/>
              </a:rPr>
              <a:t>Course counts per genre</a:t>
            </a:r>
            <a:endParaRPr lang="en-US" kern="1200" dirty="0">
              <a:solidFill>
                <a:schemeClr val="tx1"/>
              </a:solidFill>
              <a:latin typeface="+mj-lt"/>
              <a:ea typeface="+mj-ea"/>
              <a:cs typeface="+mj-cs"/>
            </a:endParaRPr>
          </a:p>
        </p:txBody>
      </p:sp>
      <p:sp>
        <p:nvSpPr>
          <p:cNvPr id="1035" name="Rectangle 1034">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0BB4308D-34A7-6538-B426-612756FA57A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72298" y="807593"/>
            <a:ext cx="5486458" cy="5239568"/>
          </a:xfrm>
          <a:prstGeom prst="rect">
            <a:avLst/>
          </a:prstGeom>
          <a:noFill/>
          <a:effectLst/>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97D0D81A-97C3-2803-4E1F-BA91F55F45FE}"/>
              </a:ext>
            </a:extLst>
          </p:cNvPr>
          <p:cNvGraphicFramePr>
            <a:graphicFrameLocks noGrp="1"/>
          </p:cNvGraphicFramePr>
          <p:nvPr>
            <p:extLst>
              <p:ext uri="{D42A27DB-BD31-4B8C-83A1-F6EECF244321}">
                <p14:modId xmlns:p14="http://schemas.microsoft.com/office/powerpoint/2010/main" val="3121899342"/>
              </p:ext>
            </p:extLst>
          </p:nvPr>
        </p:nvGraphicFramePr>
        <p:xfrm>
          <a:off x="648929" y="2099342"/>
          <a:ext cx="3505494" cy="4351335"/>
        </p:xfrm>
        <a:graphic>
          <a:graphicData uri="http://schemas.openxmlformats.org/drawingml/2006/table">
            <a:tbl>
              <a:tblPr/>
              <a:tblGrid>
                <a:gridCol w="2056803">
                  <a:extLst>
                    <a:ext uri="{9D8B030D-6E8A-4147-A177-3AD203B41FA5}">
                      <a16:colId xmlns:a16="http://schemas.microsoft.com/office/drawing/2014/main" val="800735949"/>
                    </a:ext>
                  </a:extLst>
                </a:gridCol>
                <a:gridCol w="1448691">
                  <a:extLst>
                    <a:ext uri="{9D8B030D-6E8A-4147-A177-3AD203B41FA5}">
                      <a16:colId xmlns:a16="http://schemas.microsoft.com/office/drawing/2014/main" val="3312485582"/>
                    </a:ext>
                  </a:extLst>
                </a:gridCol>
              </a:tblGrid>
              <a:tr h="290089">
                <a:tc>
                  <a:txBody>
                    <a:bodyPr/>
                    <a:lstStyle/>
                    <a:p>
                      <a:pPr algn="r" fontAlgn="ctr"/>
                      <a:r>
                        <a:rPr lang="en-GB" sz="1400" b="1" dirty="0">
                          <a:effectLst/>
                        </a:rPr>
                        <a:t>G</a:t>
                      </a:r>
                      <a:r>
                        <a:rPr lang="en-US" sz="1400" b="1" dirty="0">
                          <a:effectLst/>
                        </a:rPr>
                        <a:t>enre</a:t>
                      </a:r>
                    </a:p>
                  </a:txBody>
                  <a:tcPr marL="72522" marR="72522" marT="36261" marB="36261" anchor="ctr">
                    <a:lnL>
                      <a:noFill/>
                    </a:lnL>
                    <a:lnR>
                      <a:noFill/>
                    </a:lnR>
                    <a:lnT>
                      <a:noFill/>
                    </a:lnT>
                    <a:lnB>
                      <a:noFill/>
                    </a:lnB>
                    <a:solidFill>
                      <a:srgbClr val="FFFFFF"/>
                    </a:solidFill>
                  </a:tcPr>
                </a:tc>
                <a:tc>
                  <a:txBody>
                    <a:bodyPr/>
                    <a:lstStyle/>
                    <a:p>
                      <a:pPr algn="ctr"/>
                      <a:r>
                        <a:rPr lang="en-GB" sz="1400" b="1" dirty="0"/>
                        <a:t>Count</a:t>
                      </a:r>
                      <a:endParaRPr lang="en-US" sz="1400" b="1" dirty="0"/>
                    </a:p>
                  </a:txBody>
                  <a:tcPr marL="72522" marR="72522" marT="36261" marB="36261">
                    <a:lnL>
                      <a:noFill/>
                    </a:lnL>
                  </a:tcPr>
                </a:tc>
                <a:extLst>
                  <a:ext uri="{0D108BD9-81ED-4DB2-BD59-A6C34878D82A}">
                    <a16:rowId xmlns:a16="http://schemas.microsoft.com/office/drawing/2014/main" val="327023043"/>
                  </a:ext>
                </a:extLst>
              </a:tr>
              <a:tr h="290089">
                <a:tc>
                  <a:txBody>
                    <a:bodyPr/>
                    <a:lstStyle/>
                    <a:p>
                      <a:pPr algn="r" fontAlgn="ctr"/>
                      <a:r>
                        <a:rPr lang="en-US" sz="1400">
                          <a:effectLst/>
                        </a:rPr>
                        <a:t>BackendDev</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78</a:t>
                      </a:r>
                    </a:p>
                  </a:txBody>
                  <a:tcPr marL="72522" marR="72522" marT="36261" marB="36261" anchor="ctr">
                    <a:lnL>
                      <a:noFill/>
                    </a:lnL>
                    <a:lnR>
                      <a:noFill/>
                    </a:lnR>
                    <a:lnB>
                      <a:noFill/>
                    </a:lnB>
                    <a:solidFill>
                      <a:srgbClr val="F5F5F5"/>
                    </a:solidFill>
                  </a:tcPr>
                </a:tc>
                <a:extLst>
                  <a:ext uri="{0D108BD9-81ED-4DB2-BD59-A6C34878D82A}">
                    <a16:rowId xmlns:a16="http://schemas.microsoft.com/office/drawing/2014/main" val="2718527438"/>
                  </a:ext>
                </a:extLst>
              </a:tr>
              <a:tr h="290089">
                <a:tc>
                  <a:txBody>
                    <a:bodyPr/>
                    <a:lstStyle/>
                    <a:p>
                      <a:pPr algn="r" fontAlgn="ctr"/>
                      <a:r>
                        <a:rPr lang="en-US" sz="1400">
                          <a:effectLst/>
                        </a:rPr>
                        <a:t>MachineLearning</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69</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823610765"/>
                  </a:ext>
                </a:extLst>
              </a:tr>
              <a:tr h="290089">
                <a:tc>
                  <a:txBody>
                    <a:bodyPr/>
                    <a:lstStyle/>
                    <a:p>
                      <a:pPr algn="r" fontAlgn="ctr"/>
                      <a:r>
                        <a:rPr lang="en-US" sz="1400">
                          <a:effectLst/>
                        </a:rPr>
                        <a:t>Database</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60</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2935625795"/>
                  </a:ext>
                </a:extLst>
              </a:tr>
              <a:tr h="290089">
                <a:tc>
                  <a:txBody>
                    <a:bodyPr/>
                    <a:lstStyle/>
                    <a:p>
                      <a:pPr algn="r" fontAlgn="ctr"/>
                      <a:r>
                        <a:rPr lang="en-US" sz="1400">
                          <a:effectLst/>
                        </a:rPr>
                        <a:t>DataAnalysis</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56</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1407676243"/>
                  </a:ext>
                </a:extLst>
              </a:tr>
              <a:tr h="290089">
                <a:tc>
                  <a:txBody>
                    <a:bodyPr/>
                    <a:lstStyle/>
                    <a:p>
                      <a:pPr algn="r" fontAlgn="ctr"/>
                      <a:r>
                        <a:rPr lang="en-US" sz="1400">
                          <a:effectLst/>
                        </a:rPr>
                        <a:t>DataScience</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38</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651818903"/>
                  </a:ext>
                </a:extLst>
              </a:tr>
              <a:tr h="290089">
                <a:tc>
                  <a:txBody>
                    <a:bodyPr/>
                    <a:lstStyle/>
                    <a:p>
                      <a:pPr algn="r" fontAlgn="ctr"/>
                      <a:r>
                        <a:rPr lang="en-US" sz="1400">
                          <a:effectLst/>
                        </a:rPr>
                        <a:t>CloudComputing</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37</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4214061939"/>
                  </a:ext>
                </a:extLst>
              </a:tr>
              <a:tr h="290089">
                <a:tc>
                  <a:txBody>
                    <a:bodyPr/>
                    <a:lstStyle/>
                    <a:p>
                      <a:pPr algn="r" fontAlgn="ctr"/>
                      <a:r>
                        <a:rPr lang="en-US" sz="1400">
                          <a:effectLst/>
                        </a:rPr>
                        <a:t>BigData</a:t>
                      </a: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36</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514384287"/>
                  </a:ext>
                </a:extLst>
              </a:tr>
              <a:tr h="290089">
                <a:tc>
                  <a:txBody>
                    <a:bodyPr/>
                    <a:lstStyle/>
                    <a:p>
                      <a:pPr algn="r" fontAlgn="ctr"/>
                      <a:r>
                        <a:rPr lang="en-US" sz="1400" dirty="0">
                          <a:effectLst/>
                        </a:rPr>
                        <a:t>Python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28</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3443766395"/>
                  </a:ext>
                </a:extLst>
              </a:tr>
              <a:tr h="290089">
                <a:tc>
                  <a:txBody>
                    <a:bodyPr/>
                    <a:lstStyle/>
                    <a:p>
                      <a:pPr algn="r" fontAlgn="ctr"/>
                      <a:r>
                        <a:rPr lang="en-US" sz="1400" dirty="0" err="1">
                          <a:effectLst/>
                        </a:rPr>
                        <a:t>FrontendDev</a:t>
                      </a:r>
                      <a:endParaRPr lang="en-US" sz="1400" dirty="0">
                        <a:effectLst/>
                      </a:endParaRPr>
                    </a:p>
                  </a:txBody>
                  <a:tcPr marL="72522" marR="72522" marT="36261" marB="36261" anchor="ctr">
                    <a:lnL>
                      <a:noFill/>
                    </a:lnL>
                    <a:lnR>
                      <a:noFill/>
                    </a:lnR>
                    <a:lnT>
                      <a:noFill/>
                    </a:lnT>
                    <a:lnB>
                      <a:noFill/>
                    </a:lnB>
                    <a:solidFill>
                      <a:srgbClr val="F5F5F5"/>
                    </a:solidFill>
                  </a:tcPr>
                </a:tc>
                <a:tc>
                  <a:txBody>
                    <a:bodyPr/>
                    <a:lstStyle/>
                    <a:p>
                      <a:pPr algn="ctr" fontAlgn="ctr"/>
                      <a:r>
                        <a:rPr lang="en-US" sz="1400">
                          <a:effectLst/>
                        </a:rPr>
                        <a:t>19</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50410680"/>
                  </a:ext>
                </a:extLst>
              </a:tr>
              <a:tr h="290089">
                <a:tc>
                  <a:txBody>
                    <a:bodyPr/>
                    <a:lstStyle/>
                    <a:p>
                      <a:pPr algn="r" fontAlgn="ctr"/>
                      <a:r>
                        <a:rPr lang="en-US" sz="1400">
                          <a:effectLst/>
                        </a:rPr>
                        <a:t>Containers</a:t>
                      </a:r>
                    </a:p>
                  </a:txBody>
                  <a:tcPr marL="72522" marR="72522" marT="36261" marB="36261" anchor="ctr">
                    <a:lnL>
                      <a:noFill/>
                    </a:lnL>
                    <a:lnR>
                      <a:noFill/>
                    </a:lnR>
                    <a:lnT>
                      <a:noFill/>
                    </a:lnT>
                    <a:lnB>
                      <a:noFill/>
                    </a:lnB>
                    <a:solidFill>
                      <a:srgbClr val="FFFFFF"/>
                    </a:solidFill>
                  </a:tcPr>
                </a:tc>
                <a:tc>
                  <a:txBody>
                    <a:bodyPr/>
                    <a:lstStyle/>
                    <a:p>
                      <a:pPr algn="ctr" fontAlgn="ctr"/>
                      <a:r>
                        <a:rPr lang="en-US" sz="1400">
                          <a:effectLst/>
                        </a:rPr>
                        <a:t>17</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592671072"/>
                  </a:ext>
                </a:extLst>
              </a:tr>
              <a:tr h="290089">
                <a:tc>
                  <a:txBody>
                    <a:bodyPr/>
                    <a:lstStyle/>
                    <a:p>
                      <a:pPr algn="r" fontAlgn="ctr"/>
                      <a:r>
                        <a:rPr lang="en-US" sz="1400">
                          <a:effectLst/>
                        </a:rPr>
                        <a:t>R</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17</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2919823412"/>
                  </a:ext>
                </a:extLst>
              </a:tr>
              <a:tr h="290089">
                <a:tc>
                  <a:txBody>
                    <a:bodyPr/>
                    <a:lstStyle/>
                    <a:p>
                      <a:pPr algn="r" fontAlgn="ctr"/>
                      <a:r>
                        <a:rPr lang="en-US" sz="1400">
                          <a:effectLst/>
                        </a:rPr>
                        <a:t>ComputerVision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10</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3217950277"/>
                  </a:ext>
                </a:extLst>
              </a:tr>
              <a:tr h="290089">
                <a:tc>
                  <a:txBody>
                    <a:bodyPr/>
                    <a:lstStyle/>
                    <a:p>
                      <a:pPr algn="r" fontAlgn="ctr"/>
                      <a:r>
                        <a:rPr lang="en-US" sz="1400">
                          <a:effectLst/>
                        </a:rPr>
                        <a:t>Chatbot</a:t>
                      </a:r>
                    </a:p>
                  </a:txBody>
                  <a:tcPr marL="72522" marR="72522" marT="36261" marB="36261" anchor="ctr">
                    <a:lnL>
                      <a:noFill/>
                    </a:lnL>
                    <a:lnR>
                      <a:noFill/>
                    </a:lnR>
                    <a:lnT>
                      <a:noFill/>
                    </a:lnT>
                    <a:lnB>
                      <a:noFill/>
                    </a:lnB>
                    <a:solidFill>
                      <a:srgbClr val="F5F5F5"/>
                    </a:solidFill>
                  </a:tcPr>
                </a:tc>
                <a:tc>
                  <a:txBody>
                    <a:bodyPr/>
                    <a:lstStyle/>
                    <a:p>
                      <a:pPr algn="ctr" fontAlgn="ctr"/>
                      <a:r>
                        <a:rPr lang="en-US" sz="1400" dirty="0">
                          <a:effectLst/>
                        </a:rPr>
                        <a:t>4</a:t>
                      </a:r>
                    </a:p>
                  </a:txBody>
                  <a:tcPr marL="72522" marR="72522" marT="36261" marB="36261" anchor="ctr">
                    <a:lnL>
                      <a:noFill/>
                    </a:lnL>
                    <a:lnR>
                      <a:noFill/>
                    </a:lnR>
                    <a:lnT>
                      <a:noFill/>
                    </a:lnT>
                    <a:lnB>
                      <a:noFill/>
                    </a:lnB>
                    <a:solidFill>
                      <a:srgbClr val="F5F5F5"/>
                    </a:solidFill>
                  </a:tcPr>
                </a:tc>
                <a:extLst>
                  <a:ext uri="{0D108BD9-81ED-4DB2-BD59-A6C34878D82A}">
                    <a16:rowId xmlns:a16="http://schemas.microsoft.com/office/drawing/2014/main" val="1332706637"/>
                  </a:ext>
                </a:extLst>
              </a:tr>
              <a:tr h="290089">
                <a:tc>
                  <a:txBody>
                    <a:bodyPr/>
                    <a:lstStyle/>
                    <a:p>
                      <a:pPr algn="r" fontAlgn="ctr"/>
                      <a:r>
                        <a:rPr lang="en-US" sz="1400" dirty="0">
                          <a:effectLst/>
                        </a:rPr>
                        <a:t>Blockchain</a:t>
                      </a:r>
                    </a:p>
                  </a:txBody>
                  <a:tcPr marL="72522" marR="72522" marT="36261" marB="36261" anchor="ctr">
                    <a:lnL>
                      <a:noFill/>
                    </a:lnL>
                    <a:lnR>
                      <a:noFill/>
                    </a:lnR>
                    <a:lnT>
                      <a:noFill/>
                    </a:lnT>
                    <a:lnB>
                      <a:noFill/>
                    </a:lnB>
                    <a:solidFill>
                      <a:srgbClr val="FFFFFF"/>
                    </a:solidFill>
                  </a:tcPr>
                </a:tc>
                <a:tc>
                  <a:txBody>
                    <a:bodyPr/>
                    <a:lstStyle/>
                    <a:p>
                      <a:pPr algn="ctr" fontAlgn="ctr"/>
                      <a:r>
                        <a:rPr lang="en-US" sz="1400" dirty="0">
                          <a:effectLst/>
                        </a:rPr>
                        <a:t>4</a:t>
                      </a:r>
                    </a:p>
                  </a:txBody>
                  <a:tcPr marL="72522" marR="72522" marT="36261" marB="36261" anchor="ctr">
                    <a:lnL>
                      <a:noFill/>
                    </a:lnL>
                    <a:lnR>
                      <a:noFill/>
                    </a:lnR>
                    <a:lnT>
                      <a:noFill/>
                    </a:lnT>
                    <a:lnB>
                      <a:noFill/>
                    </a:lnB>
                    <a:solidFill>
                      <a:srgbClr val="FFFFFF"/>
                    </a:solidFill>
                  </a:tcPr>
                </a:tc>
                <a:extLst>
                  <a:ext uri="{0D108BD9-81ED-4DB2-BD59-A6C34878D82A}">
                    <a16:rowId xmlns:a16="http://schemas.microsoft.com/office/drawing/2014/main" val="2657487736"/>
                  </a:ext>
                </a:extLst>
              </a:tr>
            </a:tbl>
          </a:graphicData>
        </a:graphic>
      </p:graphicFrame>
    </p:spTree>
    <p:extLst>
      <p:ext uri="{BB962C8B-B14F-4D97-AF65-F5344CB8AC3E}">
        <p14:creationId xmlns:p14="http://schemas.microsoft.com/office/powerpoint/2010/main" val="27655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4944152" cy="1622321"/>
          </a:xfrm>
        </p:spPr>
        <p:txBody>
          <a:bodyPr vert="horz" lIns="91440" tIns="45720" rIns="91440" bIns="45720" rtlCol="0" anchor="ctr">
            <a:normAutofit/>
          </a:bodyPr>
          <a:lstStyle/>
          <a:p>
            <a:r>
              <a:rPr lang="en-US" kern="1200">
                <a:solidFill>
                  <a:schemeClr val="tx1"/>
                </a:solidFill>
                <a:latin typeface="+mj-lt"/>
                <a:ea typeface="+mj-ea"/>
                <a:cs typeface="+mj-cs"/>
              </a:rPr>
              <a:t>Course enrollment distribution</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48930" y="2438400"/>
            <a:ext cx="4944151"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r>
              <a:rPr lang="en-US" sz="2400" dirty="0"/>
              <a:t>We have 233306 enrollments</a:t>
            </a:r>
          </a:p>
          <a:p>
            <a:pPr marL="0" indent="0">
              <a:buNone/>
            </a:pPr>
            <a:endParaRPr lang="en-US" sz="2400" dirty="0"/>
          </a:p>
          <a:p>
            <a:pPr marL="0"/>
            <a:r>
              <a:rPr lang="en-GB" sz="2400" dirty="0"/>
              <a:t>The histogram shows the enrolment distributions, e.g., how many users rated just 1 item or how many rated 10 items, etc.</a:t>
            </a:r>
            <a:endParaRPr lang="en-US" sz="2400" dirty="0"/>
          </a:p>
          <a:p>
            <a:endParaRPr lang="en-US" sz="2400" dirty="0"/>
          </a:p>
        </p:txBody>
      </p:sp>
      <p:sp>
        <p:nvSpPr>
          <p:cNvPr id="2068" name="Rectangle 2067">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0"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hart, histogram&#10;&#10;Description automatically generated">
            <a:extLst>
              <a:ext uri="{FF2B5EF4-FFF2-40B4-BE49-F238E27FC236}">
                <a16:creationId xmlns:a16="http://schemas.microsoft.com/office/drawing/2014/main" id="{52D13A56-FF58-04A8-2BF6-0ACCFFF151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1804997"/>
            <a:ext cx="4475531" cy="3244759"/>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0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20 most popular courses</a:t>
            </a:r>
          </a:p>
        </p:txBody>
      </p:sp>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sz="2000" dirty="0"/>
              <a:t>Used Pandas </a:t>
            </a:r>
            <a:r>
              <a:rPr lang="en-GB" sz="2000" dirty="0" err="1"/>
              <a:t>groupby</a:t>
            </a:r>
            <a:r>
              <a:rPr lang="en-GB" sz="2000" dirty="0"/>
              <a:t>() and size() methods on the item column to aggregate the rating count for each item, then use the </a:t>
            </a:r>
            <a:r>
              <a:rPr lang="en-GB" sz="2000" dirty="0" err="1"/>
              <a:t>sort_values</a:t>
            </a:r>
            <a:r>
              <a:rPr lang="en-GB" sz="2000" dirty="0"/>
              <a:t>() method to sort the course </a:t>
            </a:r>
            <a:r>
              <a:rPr lang="en-GB" sz="2000" dirty="0" err="1"/>
              <a:t>enrollment</a:t>
            </a:r>
            <a:r>
              <a:rPr lang="en-GB" sz="2000" dirty="0"/>
              <a:t> count, and use the slice method to get the top 20 courses.</a:t>
            </a:r>
            <a:endParaRPr lang="en-US" sz="2000" dirty="0"/>
          </a:p>
          <a:p>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F873799D-F1FC-AFF4-2557-3C751E1C0B57}"/>
              </a:ext>
            </a:extLst>
          </p:cNvPr>
          <p:cNvGraphicFramePr>
            <a:graphicFrameLocks noGrp="1"/>
          </p:cNvGraphicFramePr>
          <p:nvPr>
            <p:extLst>
              <p:ext uri="{D42A27DB-BD31-4B8C-83A1-F6EECF244321}">
                <p14:modId xmlns:p14="http://schemas.microsoft.com/office/powerpoint/2010/main" val="3817335816"/>
              </p:ext>
            </p:extLst>
          </p:nvPr>
        </p:nvGraphicFramePr>
        <p:xfrm>
          <a:off x="5405861" y="885777"/>
          <a:ext cx="6010114" cy="5083202"/>
        </p:xfrm>
        <a:graphic>
          <a:graphicData uri="http://schemas.openxmlformats.org/drawingml/2006/table">
            <a:tbl>
              <a:tblPr firstRow="1" bandRow="1">
                <a:noFill/>
              </a:tblPr>
              <a:tblGrid>
                <a:gridCol w="1241620">
                  <a:extLst>
                    <a:ext uri="{9D8B030D-6E8A-4147-A177-3AD203B41FA5}">
                      <a16:colId xmlns:a16="http://schemas.microsoft.com/office/drawing/2014/main" val="3424652213"/>
                    </a:ext>
                  </a:extLst>
                </a:gridCol>
                <a:gridCol w="1112499">
                  <a:extLst>
                    <a:ext uri="{9D8B030D-6E8A-4147-A177-3AD203B41FA5}">
                      <a16:colId xmlns:a16="http://schemas.microsoft.com/office/drawing/2014/main" val="3602867609"/>
                    </a:ext>
                  </a:extLst>
                </a:gridCol>
                <a:gridCol w="3655995">
                  <a:extLst>
                    <a:ext uri="{9D8B030D-6E8A-4147-A177-3AD203B41FA5}">
                      <a16:colId xmlns:a16="http://schemas.microsoft.com/office/drawing/2014/main" val="1654664728"/>
                    </a:ext>
                  </a:extLst>
                </a:gridCol>
              </a:tblGrid>
              <a:tr h="247782">
                <a:tc>
                  <a:txBody>
                    <a:bodyPr/>
                    <a:lstStyle/>
                    <a:p>
                      <a:pPr algn="r" fontAlgn="ctr"/>
                      <a:r>
                        <a:rPr lang="en-US" sz="700" b="1" cap="all" spc="60" dirty="0">
                          <a:solidFill>
                            <a:schemeClr val="tx1"/>
                          </a:solidFill>
                          <a:effectLst/>
                        </a:rPr>
                        <a:t>ID</a:t>
                      </a: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tc>
                  <a:txBody>
                    <a:bodyPr/>
                    <a:lstStyle/>
                    <a:p>
                      <a:pPr algn="r" fontAlgn="ctr"/>
                      <a:r>
                        <a:rPr lang="en-US" sz="700" b="1" cap="all" spc="60" dirty="0">
                          <a:solidFill>
                            <a:schemeClr val="tx1"/>
                          </a:solidFill>
                          <a:effectLst/>
                        </a:rPr>
                        <a:t>Enrolls</a:t>
                      </a: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tc>
                  <a:txBody>
                    <a:bodyPr/>
                    <a:lstStyle/>
                    <a:p>
                      <a:pPr algn="r"/>
                      <a:r>
                        <a:rPr lang="en-GB" sz="700" b="1" cap="all" spc="60" dirty="0">
                          <a:solidFill>
                            <a:schemeClr val="tx1"/>
                          </a:solidFill>
                        </a:rPr>
                        <a:t>TITLE</a:t>
                      </a:r>
                      <a:endParaRPr lang="en-US" sz="700" b="1" cap="all" spc="60" dirty="0">
                        <a:solidFill>
                          <a:schemeClr val="tx1"/>
                        </a:solidFill>
                      </a:endParaRPr>
                    </a:p>
                  </a:txBody>
                  <a:tcPr marL="25522" marR="25522" marT="56314" marB="56314" anchor="b">
                    <a:lnL w="12700" cmpd="sng">
                      <a:noFill/>
                    </a:lnL>
                    <a:lnR w="12700" cmpd="sng">
                      <a:noFill/>
                    </a:lnR>
                    <a:lnT w="12700" cmpd="sng">
                      <a:noFill/>
                    </a:lnT>
                    <a:lnB w="38100" cmpd="sng">
                      <a:noFill/>
                    </a:lnB>
                    <a:solidFill>
                      <a:schemeClr val="accent5">
                        <a:lumMod val="20000"/>
                        <a:lumOff val="80000"/>
                      </a:schemeClr>
                    </a:solidFill>
                  </a:tcPr>
                </a:tc>
                <a:extLst>
                  <a:ext uri="{0D108BD9-81ED-4DB2-BD59-A6C34878D82A}">
                    <a16:rowId xmlns:a16="http://schemas.microsoft.com/office/drawing/2014/main" val="1701021982"/>
                  </a:ext>
                </a:extLst>
              </a:tr>
              <a:tr h="241771">
                <a:tc>
                  <a:txBody>
                    <a:bodyPr/>
                    <a:lstStyle/>
                    <a:p>
                      <a:pPr algn="r" fontAlgn="ctr"/>
                      <a:r>
                        <a:rPr lang="en-US" sz="1000" cap="none" spc="0">
                          <a:solidFill>
                            <a:schemeClr val="tx1"/>
                          </a:solidFill>
                          <a:effectLst/>
                        </a:rPr>
                        <a:t>DS0301EN</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tc>
                  <a:txBody>
                    <a:bodyPr/>
                    <a:lstStyle/>
                    <a:p>
                      <a:pPr algn="r" fontAlgn="ctr"/>
                      <a:r>
                        <a:rPr lang="en-US" sz="1000" cap="none" spc="0">
                          <a:solidFill>
                            <a:schemeClr val="tx1"/>
                          </a:solidFill>
                          <a:effectLst/>
                        </a:rPr>
                        <a:t>3624</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tc>
                  <a:txBody>
                    <a:bodyPr/>
                    <a:lstStyle/>
                    <a:p>
                      <a:pPr algn="r" fontAlgn="ctr"/>
                      <a:r>
                        <a:rPr lang="en-US" sz="1000" cap="none" spc="0">
                          <a:solidFill>
                            <a:schemeClr val="tx1"/>
                          </a:solidFill>
                          <a:effectLst/>
                        </a:rPr>
                        <a:t>data privacy fundamentals</a:t>
                      </a:r>
                    </a:p>
                  </a:txBody>
                  <a:tcPr marL="25522" marR="25522" marT="12761" marB="56314" anchor="ctr">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574643571"/>
                  </a:ext>
                </a:extLst>
              </a:tr>
              <a:tr h="241771">
                <a:tc>
                  <a:txBody>
                    <a:bodyPr/>
                    <a:lstStyle/>
                    <a:p>
                      <a:pPr algn="r" fontAlgn="ctr"/>
                      <a:r>
                        <a:rPr lang="en-US" sz="1000" cap="none" spc="0">
                          <a:solidFill>
                            <a:schemeClr val="tx1"/>
                          </a:solidFill>
                          <a:effectLst/>
                        </a:rPr>
                        <a:t>BD0115EN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3670</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mapreduce and yarn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1573389"/>
                  </a:ext>
                </a:extLst>
              </a:tr>
              <a:tr h="241771">
                <a:tc>
                  <a:txBody>
                    <a:bodyPr/>
                    <a:lstStyle/>
                    <a:p>
                      <a:pPr algn="r" fontAlgn="ctr"/>
                      <a:r>
                        <a:rPr lang="en-US" sz="1000" cap="none" spc="0">
                          <a:solidFill>
                            <a:schemeClr val="tx1"/>
                          </a:solidFill>
                          <a:effectLst/>
                        </a:rPr>
                        <a:t>DB0101EN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dirty="0">
                          <a:solidFill>
                            <a:schemeClr val="tx1"/>
                          </a:solidFill>
                          <a:effectLst/>
                        </a:rPr>
                        <a:t>3697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GB" sz="1000" cap="none" spc="0">
                          <a:solidFill>
                            <a:schemeClr val="tx1"/>
                          </a:solidFill>
                          <a:effectLst/>
                        </a:rPr>
                        <a:t>sql and relational databases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278880362"/>
                  </a:ext>
                </a:extLst>
              </a:tr>
              <a:tr h="241771">
                <a:tc>
                  <a:txBody>
                    <a:bodyPr/>
                    <a:lstStyle/>
                    <a:p>
                      <a:pPr algn="r" fontAlgn="ctr"/>
                      <a:r>
                        <a:rPr lang="en-US" sz="1000" cap="none" spc="0">
                          <a:solidFill>
                            <a:schemeClr val="tx1"/>
                          </a:solidFill>
                          <a:effectLst/>
                        </a:rPr>
                        <a:t>CO0101EN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4480</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GB" sz="1000" cap="none" spc="0">
                          <a:solidFill>
                            <a:schemeClr val="tx1"/>
                          </a:solidFill>
                          <a:effectLst/>
                        </a:rPr>
                        <a:t>docker essentials a developer introduction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279813409"/>
                  </a:ext>
                </a:extLst>
              </a:tr>
              <a:tr h="241771">
                <a:tc>
                  <a:txBody>
                    <a:bodyPr/>
                    <a:lstStyle/>
                    <a:p>
                      <a:pPr algn="r" fontAlgn="ctr"/>
                      <a:r>
                        <a:rPr lang="en-US" sz="1000" cap="none" spc="0">
                          <a:solidFill>
                            <a:schemeClr val="tx1"/>
                          </a:solidFill>
                          <a:effectLst/>
                        </a:rPr>
                        <a:t>CC0101EN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4983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introduction to cloud</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63232689"/>
                  </a:ext>
                </a:extLst>
              </a:tr>
              <a:tr h="241771">
                <a:tc>
                  <a:txBody>
                    <a:bodyPr/>
                    <a:lstStyle/>
                    <a:p>
                      <a:pPr algn="r" fontAlgn="ctr"/>
                      <a:r>
                        <a:rPr lang="en-US" sz="1000" cap="none" spc="0">
                          <a:solidFill>
                            <a:schemeClr val="tx1"/>
                          </a:solidFill>
                          <a:effectLst/>
                        </a:rPr>
                        <a:t>ST0101EN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5015</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dirty="0">
                          <a:solidFill>
                            <a:schemeClr val="tx1"/>
                          </a:solidFill>
                          <a:effectLst/>
                        </a:rPr>
                        <a:t>statistics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03714339"/>
                  </a:ext>
                </a:extLst>
              </a:tr>
              <a:tr h="241771">
                <a:tc>
                  <a:txBody>
                    <a:bodyPr/>
                    <a:lstStyle/>
                    <a:p>
                      <a:pPr algn="r" fontAlgn="ctr"/>
                      <a:r>
                        <a:rPr lang="en-US" sz="1000" cap="none" spc="0">
                          <a:solidFill>
                            <a:schemeClr val="tx1"/>
                          </a:solidFill>
                          <a:effectLst/>
                        </a:rPr>
                        <a:t>RP0101EN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5237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r for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42274601"/>
                  </a:ext>
                </a:extLst>
              </a:tr>
              <a:tr h="241771">
                <a:tc>
                  <a:txBody>
                    <a:bodyPr/>
                    <a:lstStyle/>
                    <a:p>
                      <a:pPr algn="r" fontAlgn="ctr"/>
                      <a:r>
                        <a:rPr lang="en-US" sz="1000" cap="none" spc="0">
                          <a:solidFill>
                            <a:schemeClr val="tx1"/>
                          </a:solidFill>
                          <a:effectLst/>
                        </a:rPr>
                        <a:t>CB0103EN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5512</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build your own chatbot</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587635515"/>
                  </a:ext>
                </a:extLst>
              </a:tr>
              <a:tr h="241771">
                <a:tc>
                  <a:txBody>
                    <a:bodyPr/>
                    <a:lstStyle/>
                    <a:p>
                      <a:pPr algn="r" fontAlgn="ctr"/>
                      <a:r>
                        <a:rPr lang="en-US" sz="1000" cap="none" spc="0">
                          <a:solidFill>
                            <a:schemeClr val="tx1"/>
                          </a:solidFill>
                          <a:effectLst/>
                        </a:rPr>
                        <a:t>ML0115EN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6323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deep learning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654811816"/>
                  </a:ext>
                </a:extLst>
              </a:tr>
              <a:tr h="241771">
                <a:tc>
                  <a:txBody>
                    <a:bodyPr/>
                    <a:lstStyle/>
                    <a:p>
                      <a:pPr algn="r" fontAlgn="ctr"/>
                      <a:r>
                        <a:rPr lang="en-US" sz="1000" cap="none" spc="0">
                          <a:solidFill>
                            <a:schemeClr val="tx1"/>
                          </a:solidFill>
                          <a:effectLst/>
                        </a:rPr>
                        <a:t>DV0101EN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6709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data visualization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385498189"/>
                  </a:ext>
                </a:extLst>
              </a:tr>
              <a:tr h="241771">
                <a:tc>
                  <a:txBody>
                    <a:bodyPr/>
                    <a:lstStyle/>
                    <a:p>
                      <a:pPr algn="r" fontAlgn="ctr"/>
                      <a:r>
                        <a:rPr lang="en-US" sz="1000" cap="none" spc="0">
                          <a:solidFill>
                            <a:schemeClr val="tx1"/>
                          </a:solidFill>
                          <a:effectLst/>
                        </a:rPr>
                        <a:t>BC0101EN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6719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blockchain essentials</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51882299"/>
                  </a:ext>
                </a:extLst>
              </a:tr>
              <a:tr h="241771">
                <a:tc>
                  <a:txBody>
                    <a:bodyPr/>
                    <a:lstStyle/>
                    <a:p>
                      <a:pPr algn="r" fontAlgn="ctr"/>
                      <a:r>
                        <a:rPr lang="en-US" sz="1000" cap="none" spc="0">
                          <a:solidFill>
                            <a:schemeClr val="tx1"/>
                          </a:solidFill>
                          <a:effectLst/>
                        </a:rPr>
                        <a:t>DS0105EN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7199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GB" sz="1000" cap="none" spc="0">
                          <a:solidFill>
                            <a:schemeClr val="tx1"/>
                          </a:solidFill>
                          <a:effectLst/>
                        </a:rPr>
                        <a:t>data science hands on with open source tools</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815783259"/>
                  </a:ext>
                </a:extLst>
              </a:tr>
              <a:tr h="241771">
                <a:tc>
                  <a:txBody>
                    <a:bodyPr/>
                    <a:lstStyle/>
                    <a:p>
                      <a:pPr algn="r" fontAlgn="ctr"/>
                      <a:r>
                        <a:rPr lang="en-US" sz="1000" cap="none" spc="0">
                          <a:solidFill>
                            <a:schemeClr val="tx1"/>
                          </a:solidFill>
                          <a:effectLst/>
                        </a:rPr>
                        <a:t>BD0211EN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7551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spark fundamentals i</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79570852"/>
                  </a:ext>
                </a:extLst>
              </a:tr>
              <a:tr h="241771">
                <a:tc>
                  <a:txBody>
                    <a:bodyPr/>
                    <a:lstStyle/>
                    <a:p>
                      <a:pPr algn="r" fontAlgn="ctr"/>
                      <a:r>
                        <a:rPr lang="en-US" sz="1000" cap="none" spc="0">
                          <a:solidFill>
                            <a:schemeClr val="tx1"/>
                          </a:solidFill>
                          <a:effectLst/>
                        </a:rPr>
                        <a:t>ML0101ENv3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7644</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machine learning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92055891"/>
                  </a:ext>
                </a:extLst>
              </a:tr>
              <a:tr h="241771">
                <a:tc>
                  <a:txBody>
                    <a:bodyPr/>
                    <a:lstStyle/>
                    <a:p>
                      <a:pPr algn="r" fontAlgn="ctr"/>
                      <a:r>
                        <a:rPr lang="en-US" sz="1000" cap="none" spc="0">
                          <a:solidFill>
                            <a:schemeClr val="tx1"/>
                          </a:solidFill>
                          <a:effectLst/>
                        </a:rPr>
                        <a:t>DS0103EN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7719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data science methodology</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22111386"/>
                  </a:ext>
                </a:extLst>
              </a:tr>
              <a:tr h="241771">
                <a:tc>
                  <a:txBody>
                    <a:bodyPr/>
                    <a:lstStyle/>
                    <a:p>
                      <a:pPr algn="r" fontAlgn="ctr"/>
                      <a:r>
                        <a:rPr lang="en-US" sz="1000" cap="none" spc="0">
                          <a:solidFill>
                            <a:schemeClr val="tx1"/>
                          </a:solidFill>
                          <a:effectLst/>
                        </a:rPr>
                        <a:t>DA0101EN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8303</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data analysis with python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604301473"/>
                  </a:ext>
                </a:extLst>
              </a:tr>
              <a:tr h="241771">
                <a:tc>
                  <a:txBody>
                    <a:bodyPr/>
                    <a:lstStyle/>
                    <a:p>
                      <a:pPr algn="r" fontAlgn="ctr"/>
                      <a:r>
                        <a:rPr lang="en-US" sz="1000" cap="none" spc="0">
                          <a:solidFill>
                            <a:schemeClr val="tx1"/>
                          </a:solidFill>
                          <a:effectLst/>
                        </a:rPr>
                        <a:t>BD0111EN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10599</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hadoop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887583292"/>
                  </a:ext>
                </a:extLst>
              </a:tr>
              <a:tr h="241771">
                <a:tc>
                  <a:txBody>
                    <a:bodyPr/>
                    <a:lstStyle/>
                    <a:p>
                      <a:pPr algn="r" fontAlgn="ctr"/>
                      <a:r>
                        <a:rPr lang="en-US" sz="1000" cap="none" spc="0">
                          <a:solidFill>
                            <a:schemeClr val="tx1"/>
                          </a:solidFill>
                          <a:effectLst/>
                        </a:rPr>
                        <a:t>BD0101EN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13291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big data 101</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89617740"/>
                  </a:ext>
                </a:extLst>
              </a:tr>
              <a:tr h="241771">
                <a:tc>
                  <a:txBody>
                    <a:bodyPr/>
                    <a:lstStyle/>
                    <a:p>
                      <a:pPr algn="r" fontAlgn="ctr"/>
                      <a:r>
                        <a:rPr lang="en-US" sz="1000" cap="none" spc="0">
                          <a:solidFill>
                            <a:schemeClr val="tx1"/>
                          </a:solidFill>
                          <a:effectLst/>
                        </a:rPr>
                        <a:t>DS0101EN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14477</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tc>
                  <a:txBody>
                    <a:bodyPr/>
                    <a:lstStyle/>
                    <a:p>
                      <a:pPr algn="r" fontAlgn="ctr"/>
                      <a:r>
                        <a:rPr lang="en-US" sz="1000" cap="none" spc="0">
                          <a:solidFill>
                            <a:schemeClr val="tx1"/>
                          </a:solidFill>
                          <a:effectLst/>
                        </a:rPr>
                        <a:t>introduction to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70300147"/>
                  </a:ext>
                </a:extLst>
              </a:tr>
              <a:tr h="241771">
                <a:tc>
                  <a:txBody>
                    <a:bodyPr/>
                    <a:lstStyle/>
                    <a:p>
                      <a:pPr algn="r" fontAlgn="ctr"/>
                      <a:r>
                        <a:rPr lang="en-US" sz="1000" cap="none" spc="0" dirty="0">
                          <a:solidFill>
                            <a:schemeClr val="tx1"/>
                          </a:solidFill>
                          <a:effectLst/>
                        </a:rPr>
                        <a:t>PY0101EN</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a:solidFill>
                            <a:schemeClr val="tx1"/>
                          </a:solidFill>
                          <a:effectLst/>
                        </a:rPr>
                        <a:t>14936</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algn="r" fontAlgn="ctr"/>
                      <a:r>
                        <a:rPr lang="en-US" sz="1000" cap="none" spc="0" dirty="0">
                          <a:solidFill>
                            <a:schemeClr val="tx1"/>
                          </a:solidFill>
                          <a:effectLst/>
                        </a:rPr>
                        <a:t>python for data science</a:t>
                      </a:r>
                    </a:p>
                  </a:txBody>
                  <a:tcPr marL="25522" marR="25522" marT="12761" marB="56314"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761189621"/>
                  </a:ext>
                </a:extLst>
              </a:tr>
            </a:tbl>
          </a:graphicData>
        </a:graphic>
      </p:graphicFrame>
    </p:spTree>
    <p:extLst>
      <p:ext uri="{BB962C8B-B14F-4D97-AF65-F5344CB8AC3E}">
        <p14:creationId xmlns:p14="http://schemas.microsoft.com/office/powerpoint/2010/main" val="2818796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6EB370-3F0F-1B41-BFE3-77AFB99A416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Word cloud of course titles</a:t>
            </a:r>
          </a:p>
        </p:txBody>
      </p:sp>
      <p:pic>
        <p:nvPicPr>
          <p:cNvPr id="4098" name="Picture 2">
            <a:extLst>
              <a:ext uri="{FF2B5EF4-FFF2-40B4-BE49-F238E27FC236}">
                <a16:creationId xmlns:a16="http://schemas.microsoft.com/office/drawing/2014/main" id="{1B61CFB4-D4CC-68AC-A67E-E43D4FE298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7419" y="1661652"/>
            <a:ext cx="10633844" cy="464289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A4D1CBA0-D4EF-0E4C-91FB-ACF90D54854A}"/>
              </a:ext>
            </a:extLst>
          </p:cNvPr>
          <p:cNvSpPr txBox="1">
            <a:spLocks/>
          </p:cNvSpPr>
          <p:nvPr/>
        </p:nvSpPr>
        <p:spPr>
          <a:xfrm>
            <a:off x="855663" y="1792289"/>
            <a:ext cx="10515600" cy="401174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26893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F7BC5-E183-2F4D-BC8D-2C69A220292B}"/>
              </a:ext>
            </a:extLst>
          </p:cNvPr>
          <p:cNvSpPr>
            <a:spLocks noGrp="1"/>
          </p:cNvSpPr>
          <p:nvPr>
            <p:ph type="title"/>
          </p:nvPr>
        </p:nvSpPr>
        <p:spPr/>
        <p:txBody>
          <a:bodyPr/>
          <a:lstStyle/>
          <a:p>
            <a:r>
              <a:rPr lang="en-US" dirty="0">
                <a:solidFill>
                  <a:schemeClr val="accent3">
                    <a:lumMod val="25000"/>
                  </a:schemeClr>
                </a:solidFill>
                <a:latin typeface="Abadi"/>
              </a:rPr>
              <a:t>Content-based Recommender System using Unsupervised Learning</a:t>
            </a:r>
            <a:endParaRPr lang="en-US" dirty="0"/>
          </a:p>
        </p:txBody>
      </p:sp>
      <p:grpSp>
        <p:nvGrpSpPr>
          <p:cNvPr id="6" name="Group 5">
            <a:extLst>
              <a:ext uri="{FF2B5EF4-FFF2-40B4-BE49-F238E27FC236}">
                <a16:creationId xmlns:a16="http://schemas.microsoft.com/office/drawing/2014/main" id="{3E5A2644-0171-6540-A231-9FCA3C81BFE2}"/>
              </a:ext>
            </a:extLst>
          </p:cNvPr>
          <p:cNvGrpSpPr/>
          <p:nvPr/>
        </p:nvGrpSpPr>
        <p:grpSpPr>
          <a:xfrm>
            <a:off x="10108253" y="4562475"/>
            <a:ext cx="1777449" cy="1936444"/>
            <a:chOff x="6518030" y="1903899"/>
            <a:chExt cx="1777449" cy="1936444"/>
          </a:xfrm>
        </p:grpSpPr>
        <p:grpSp>
          <p:nvGrpSpPr>
            <p:cNvPr id="11" name="Group 10">
              <a:extLst>
                <a:ext uri="{FF2B5EF4-FFF2-40B4-BE49-F238E27FC236}">
                  <a16:creationId xmlns:a16="http://schemas.microsoft.com/office/drawing/2014/main" id="{A41B8904-28C2-BB44-8166-C42C96ED6936}"/>
                </a:ext>
              </a:extLst>
            </p:cNvPr>
            <p:cNvGrpSpPr/>
            <p:nvPr/>
          </p:nvGrpSpPr>
          <p:grpSpPr>
            <a:xfrm>
              <a:off x="6580009" y="2268106"/>
              <a:ext cx="1530912" cy="1268847"/>
              <a:chOff x="6371670" y="1861616"/>
              <a:chExt cx="1530912" cy="1268847"/>
            </a:xfrm>
          </p:grpSpPr>
          <p:grpSp>
            <p:nvGrpSpPr>
              <p:cNvPr id="12" name="Group 11">
                <a:extLst>
                  <a:ext uri="{FF2B5EF4-FFF2-40B4-BE49-F238E27FC236}">
                    <a16:creationId xmlns:a16="http://schemas.microsoft.com/office/drawing/2014/main" id="{7636D0BA-2B52-A240-B7B8-0256F4E2A394}"/>
                  </a:ext>
                </a:extLst>
              </p:cNvPr>
              <p:cNvGrpSpPr/>
              <p:nvPr/>
            </p:nvGrpSpPr>
            <p:grpSpPr>
              <a:xfrm>
                <a:off x="6371670" y="2318149"/>
                <a:ext cx="812314" cy="812314"/>
                <a:chOff x="1306239" y="1551525"/>
                <a:chExt cx="2116181" cy="2116182"/>
              </a:xfrm>
              <a:noFill/>
            </p:grpSpPr>
            <p:sp>
              <p:nvSpPr>
                <p:cNvPr id="25" name="Oval 24">
                  <a:extLst>
                    <a:ext uri="{FF2B5EF4-FFF2-40B4-BE49-F238E27FC236}">
                      <a16:creationId xmlns:a16="http://schemas.microsoft.com/office/drawing/2014/main" id="{24F59816-7FAC-974F-A8D7-19B047D553D1}"/>
                    </a:ext>
                  </a:extLst>
                </p:cNvPr>
                <p:cNvSpPr/>
                <p:nvPr/>
              </p:nvSpPr>
              <p:spPr>
                <a:xfrm>
                  <a:off x="1306239" y="1551525"/>
                  <a:ext cx="2116181"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DC838075-FE41-3C47-B7F8-7CD30B06125D}"/>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57CEC24-7385-FC49-A319-AB8C2130A10A}"/>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BC96BD4-7E7A-8445-86C6-6BF36139BBEF}"/>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72FE188-017A-B643-9B83-F2A767174EFF}"/>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566CA9-49EE-AB41-83BE-DE726A76CE6A}"/>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F5C28428-062D-E14C-82E6-DA94F7EF31AB}"/>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9CEB11-DD69-474E-BBAE-8C10177D3C3F}"/>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E68BDB6-C52E-DD4A-B920-6CBEF8EE3F5F}"/>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6BE7FA6-4444-D940-BE86-2E836B237A97}"/>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53476B79-2F43-EC40-8768-FE48D7B6AA2E}"/>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179D4550-5CE1-9E49-9733-CBA34FE0DD54}"/>
                  </a:ext>
                </a:extLst>
              </p:cNvPr>
              <p:cNvGrpSpPr/>
              <p:nvPr/>
            </p:nvGrpSpPr>
            <p:grpSpPr>
              <a:xfrm>
                <a:off x="7090268" y="1861616"/>
                <a:ext cx="812314" cy="812314"/>
                <a:chOff x="1306241" y="1551525"/>
                <a:chExt cx="2116182" cy="2116182"/>
              </a:xfrm>
              <a:noFill/>
            </p:grpSpPr>
            <p:sp>
              <p:nvSpPr>
                <p:cNvPr id="14" name="Oval 13">
                  <a:extLst>
                    <a:ext uri="{FF2B5EF4-FFF2-40B4-BE49-F238E27FC236}">
                      <a16:creationId xmlns:a16="http://schemas.microsoft.com/office/drawing/2014/main" id="{3EDBC5E1-AEE7-2A4C-9CCE-D6FE884FE831}"/>
                    </a:ext>
                  </a:extLst>
                </p:cNvPr>
                <p:cNvSpPr/>
                <p:nvPr/>
              </p:nvSpPr>
              <p:spPr>
                <a:xfrm>
                  <a:off x="1306241" y="1551525"/>
                  <a:ext cx="2116182" cy="2116182"/>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7DE73D3B-6172-AD4A-8114-5DA3984DA6B8}"/>
                    </a:ext>
                  </a:extLst>
                </p:cNvPr>
                <p:cNvSpPr/>
                <p:nvPr/>
              </p:nvSpPr>
              <p:spPr>
                <a:xfrm>
                  <a:off x="2213298" y="250573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62E44D-FBA1-D543-B29E-3BD27B00E509}"/>
                    </a:ext>
                  </a:extLst>
                </p:cNvPr>
                <p:cNvSpPr/>
                <p:nvPr/>
              </p:nvSpPr>
              <p:spPr>
                <a:xfrm>
                  <a:off x="2505921" y="27570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6257EEC-3C03-0546-9ACD-4DCDB1819397}"/>
                    </a:ext>
                  </a:extLst>
                </p:cNvPr>
                <p:cNvSpPr/>
                <p:nvPr/>
              </p:nvSpPr>
              <p:spPr>
                <a:xfrm>
                  <a:off x="2260449" y="1912727"/>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325B40-CC4B-6445-8AA8-D6AA369D34A4}"/>
                    </a:ext>
                  </a:extLst>
                </p:cNvPr>
                <p:cNvSpPr/>
                <p:nvPr/>
              </p:nvSpPr>
              <p:spPr>
                <a:xfrm>
                  <a:off x="1796755" y="2744815"/>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0369C21-DFFB-4B46-A1A5-A3B9B2BD5D3D}"/>
                    </a:ext>
                  </a:extLst>
                </p:cNvPr>
                <p:cNvSpPr/>
                <p:nvPr/>
              </p:nvSpPr>
              <p:spPr>
                <a:xfrm>
                  <a:off x="2542075" y="312761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4155E267-602E-DA43-8ADA-80A77E2F6BAA}"/>
                    </a:ext>
                  </a:extLst>
                </p:cNvPr>
                <p:cNvSpPr/>
                <p:nvPr/>
              </p:nvSpPr>
              <p:spPr>
                <a:xfrm>
                  <a:off x="3074398" y="2602676"/>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1EFCDA0-8E24-3F4E-9729-B109832A37F5}"/>
                    </a:ext>
                  </a:extLst>
                </p:cNvPr>
                <p:cNvSpPr/>
                <p:nvPr/>
              </p:nvSpPr>
              <p:spPr>
                <a:xfrm>
                  <a:off x="2846933" y="2941322"/>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1B9D4C-4986-CE4F-AAC2-0B2B3DE03C87}"/>
                    </a:ext>
                  </a:extLst>
                </p:cNvPr>
                <p:cNvSpPr/>
                <p:nvPr/>
              </p:nvSpPr>
              <p:spPr>
                <a:xfrm>
                  <a:off x="2480245" y="2335703"/>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3D505A4-48AE-AC40-87FA-FC0E50F6B75A}"/>
                    </a:ext>
                  </a:extLst>
                </p:cNvPr>
                <p:cNvSpPr/>
                <p:nvPr/>
              </p:nvSpPr>
              <p:spPr>
                <a:xfrm>
                  <a:off x="1360431" y="2433164"/>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F6A3959-23EF-B243-97DE-A3CBF9EE4626}"/>
                    </a:ext>
                  </a:extLst>
                </p:cNvPr>
                <p:cNvSpPr/>
                <p:nvPr/>
              </p:nvSpPr>
              <p:spPr>
                <a:xfrm>
                  <a:off x="2004522" y="3103028"/>
                  <a:ext cx="207767" cy="207767"/>
                </a:xfrm>
                <a:prstGeom prst="ellipse">
                  <a:avLst/>
                </a:prstGeom>
                <a:grp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extBox 7">
              <a:extLst>
                <a:ext uri="{FF2B5EF4-FFF2-40B4-BE49-F238E27FC236}">
                  <a16:creationId xmlns:a16="http://schemas.microsoft.com/office/drawing/2014/main" id="{D36FFD52-F70F-854D-8DC1-D1F09F5ACAD2}"/>
                </a:ext>
              </a:extLst>
            </p:cNvPr>
            <p:cNvSpPr txBox="1"/>
            <p:nvPr/>
          </p:nvSpPr>
          <p:spPr>
            <a:xfrm>
              <a:off x="6518030" y="3471011"/>
              <a:ext cx="1072730" cy="369332"/>
            </a:xfrm>
            <a:prstGeom prst="rect">
              <a:avLst/>
            </a:prstGeom>
            <a:noFill/>
          </p:spPr>
          <p:txBody>
            <a:bodyPr wrap="none" rtlCol="0">
              <a:spAutoFit/>
            </a:bodyPr>
            <a:lstStyle/>
            <a:p>
              <a:r>
                <a:rPr lang="en-US" dirty="0"/>
                <a:t>Cluster1</a:t>
              </a:r>
            </a:p>
          </p:txBody>
        </p:sp>
        <p:sp>
          <p:nvSpPr>
            <p:cNvPr id="9" name="TextBox 8">
              <a:extLst>
                <a:ext uri="{FF2B5EF4-FFF2-40B4-BE49-F238E27FC236}">
                  <a16:creationId xmlns:a16="http://schemas.microsoft.com/office/drawing/2014/main" id="{81858FD9-B27C-0C44-8B7A-44D908A27760}"/>
                </a:ext>
              </a:extLst>
            </p:cNvPr>
            <p:cNvSpPr txBox="1"/>
            <p:nvPr/>
          </p:nvSpPr>
          <p:spPr>
            <a:xfrm>
              <a:off x="7222749" y="1903899"/>
              <a:ext cx="1072730" cy="369332"/>
            </a:xfrm>
            <a:prstGeom prst="rect">
              <a:avLst/>
            </a:prstGeom>
            <a:noFill/>
          </p:spPr>
          <p:txBody>
            <a:bodyPr wrap="none" rtlCol="0">
              <a:spAutoFit/>
            </a:bodyPr>
            <a:lstStyle/>
            <a:p>
              <a:r>
                <a:rPr lang="en-US" dirty="0"/>
                <a:t>Cluster2</a:t>
              </a:r>
            </a:p>
          </p:txBody>
        </p:sp>
      </p:grpSp>
    </p:spTree>
    <p:extLst>
      <p:ext uri="{BB962C8B-B14F-4D97-AF65-F5344CB8AC3E}">
        <p14:creationId xmlns:p14="http://schemas.microsoft.com/office/powerpoint/2010/main" val="134853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dcmitype/"/>
    <ds:schemaRef ds:uri="http://schemas.microsoft.com/office/2006/metadata/properties"/>
    <ds:schemaRef ds:uri="f80a141d-92ca-4d3d-9308-f7e7b1d44ce8"/>
    <ds:schemaRef ds:uri="http://schemas.microsoft.com/office/2006/documentManagement/types"/>
    <ds:schemaRef ds:uri="http://purl.org/dc/elements/1.1/"/>
    <ds:schemaRef ds:uri="http://www.w3.org/XML/1998/namespace"/>
    <ds:schemaRef ds:uri="http://schemas.microsoft.com/office/infopath/2007/PartnerControls"/>
    <ds:schemaRef ds:uri="http://schemas.openxmlformats.org/package/2006/metadata/core-properties"/>
    <ds:schemaRef ds:uri="155be751-a274-42e8-93fb-f39d3b9bccc8"/>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3512</TotalTime>
  <Words>962</Words>
  <Application>Microsoft Office PowerPoint</Application>
  <PresentationFormat>Widescreen</PresentationFormat>
  <Paragraphs>194</Paragraphs>
  <Slides>23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Exploratory Data Analysis</vt:lpstr>
      <vt:lpstr>Course counts per genre</vt:lpstr>
      <vt:lpstr>Course enrollment distribution</vt:lpstr>
      <vt:lpstr>20 most popular courses</vt:lpstr>
      <vt:lpstr>Word cloud of course titles</vt:lpstr>
      <vt:lpstr>Content-based Recommender System using Unsupervised Learning</vt:lpstr>
      <vt:lpstr>Flowchart of content-based recommender system using user profile and course genres</vt:lpstr>
      <vt:lpstr>Evaluation results of user profile-based recommender system</vt:lpstr>
      <vt:lpstr>Flowchart of content-based recommender system using course similarity</vt:lpstr>
      <vt:lpstr>Evaluation results of course similarity based recommender system</vt:lpstr>
      <vt:lpstr>Flowchart of clustering-based recommender system</vt:lpstr>
      <vt:lpstr>Evaluation results of clustering-based recommender system</vt:lpstr>
      <vt:lpstr>Collaborative-filtering Recommender System using Supervised Learning</vt:lpstr>
      <vt:lpstr>Flowchart of KNN based recommender system</vt:lpstr>
      <vt:lpstr>Flowchart of NMF based recommender system</vt:lpstr>
      <vt:lpstr>Flowchart of Neural Network Embedding based recommender system</vt:lpstr>
      <vt:lpstr>Compare the performance of collaborative-filtering models</vt:lpstr>
      <vt:lpstr>Optional: Build a course recommender system app with Streamlit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Nikhil Sharma</cp:lastModifiedBy>
  <cp:revision>470</cp:revision>
  <dcterms:created xsi:type="dcterms:W3CDTF">2021-04-29T18:58:34Z</dcterms:created>
  <dcterms:modified xsi:type="dcterms:W3CDTF">2023-04-23T05:56:12Z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